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8" r:id="rId3"/>
    <p:sldId id="262" r:id="rId4"/>
    <p:sldId id="266" r:id="rId5"/>
    <p:sldId id="267" r:id="rId6"/>
    <p:sldId id="268" r:id="rId7"/>
    <p:sldId id="269" r:id="rId8"/>
    <p:sldId id="270" r:id="rId9"/>
    <p:sldId id="271" r:id="rId10"/>
    <p:sldId id="272" r:id="rId11"/>
    <p:sldId id="273" r:id="rId12"/>
    <p:sldId id="274" r:id="rId13"/>
    <p:sldId id="263" r:id="rId14"/>
    <p:sldId id="275"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167"/>
    <p:restoredTop sz="96296"/>
  </p:normalViewPr>
  <p:slideViewPr>
    <p:cSldViewPr snapToGrid="0" snapToObjects="1">
      <p:cViewPr>
        <p:scale>
          <a:sx n="123" d="100"/>
          <a:sy n="123" d="100"/>
        </p:scale>
        <p:origin x="176" y="2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06672C-1ECA-8B05-0B44-977F433DA225}"/>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2F0DC2B0-ACE7-9D1B-FA6F-9A2290D1B75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734F36B7-2307-9AB9-EB4B-537CEFBFBC10}"/>
              </a:ext>
            </a:extLst>
          </p:cNvPr>
          <p:cNvSpPr>
            <a:spLocks noGrp="1"/>
          </p:cNvSpPr>
          <p:nvPr>
            <p:ph type="dt" sz="half" idx="10"/>
          </p:nvPr>
        </p:nvSpPr>
        <p:spPr/>
        <p:txBody>
          <a:bodyPr/>
          <a:lstStyle/>
          <a:p>
            <a:fld id="{56CE47BE-A187-7841-A4DF-56F373ED7D58}" type="datetimeFigureOut">
              <a:rPr lang="en-US" smtClean="0"/>
              <a:t>4/20/24</a:t>
            </a:fld>
            <a:endParaRPr lang="en-US"/>
          </a:p>
        </p:txBody>
      </p:sp>
      <p:sp>
        <p:nvSpPr>
          <p:cNvPr id="5" name="Footer Placeholder 4">
            <a:extLst>
              <a:ext uri="{FF2B5EF4-FFF2-40B4-BE49-F238E27FC236}">
                <a16:creationId xmlns:a16="http://schemas.microsoft.com/office/drawing/2014/main" id="{ECB1CB0A-D72E-2F44-D466-DB3BAF766BF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F915120-C606-08AD-E73B-5B51432D725B}"/>
              </a:ext>
            </a:extLst>
          </p:cNvPr>
          <p:cNvSpPr>
            <a:spLocks noGrp="1"/>
          </p:cNvSpPr>
          <p:nvPr>
            <p:ph type="sldNum" sz="quarter" idx="12"/>
          </p:nvPr>
        </p:nvSpPr>
        <p:spPr/>
        <p:txBody>
          <a:bodyPr/>
          <a:lstStyle/>
          <a:p>
            <a:fld id="{BE153417-33B6-F24B-9990-684484C7FCCA}" type="slidenum">
              <a:rPr lang="en-US" smtClean="0"/>
              <a:t>‹#›</a:t>
            </a:fld>
            <a:endParaRPr lang="en-US"/>
          </a:p>
        </p:txBody>
      </p:sp>
    </p:spTree>
    <p:extLst>
      <p:ext uri="{BB962C8B-B14F-4D97-AF65-F5344CB8AC3E}">
        <p14:creationId xmlns:p14="http://schemas.microsoft.com/office/powerpoint/2010/main" val="8608623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392A2A-021D-FFAC-3A22-6E46638CF632}"/>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9E40861C-A76F-A83A-86BD-01D3946BB8E0}"/>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1D2BA720-3B59-489A-A20F-D32DD1680CD6}"/>
              </a:ext>
            </a:extLst>
          </p:cNvPr>
          <p:cNvSpPr>
            <a:spLocks noGrp="1"/>
          </p:cNvSpPr>
          <p:nvPr>
            <p:ph type="dt" sz="half" idx="10"/>
          </p:nvPr>
        </p:nvSpPr>
        <p:spPr/>
        <p:txBody>
          <a:bodyPr/>
          <a:lstStyle/>
          <a:p>
            <a:fld id="{56CE47BE-A187-7841-A4DF-56F373ED7D58}" type="datetimeFigureOut">
              <a:rPr lang="en-US" smtClean="0"/>
              <a:t>4/20/24</a:t>
            </a:fld>
            <a:endParaRPr lang="en-US"/>
          </a:p>
        </p:txBody>
      </p:sp>
      <p:sp>
        <p:nvSpPr>
          <p:cNvPr id="5" name="Footer Placeholder 4">
            <a:extLst>
              <a:ext uri="{FF2B5EF4-FFF2-40B4-BE49-F238E27FC236}">
                <a16:creationId xmlns:a16="http://schemas.microsoft.com/office/drawing/2014/main" id="{79A4F5BD-0AB1-8626-2702-40A0D5905C6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86D622C-3920-E5B0-FD29-1893B3EC4641}"/>
              </a:ext>
            </a:extLst>
          </p:cNvPr>
          <p:cNvSpPr>
            <a:spLocks noGrp="1"/>
          </p:cNvSpPr>
          <p:nvPr>
            <p:ph type="sldNum" sz="quarter" idx="12"/>
          </p:nvPr>
        </p:nvSpPr>
        <p:spPr/>
        <p:txBody>
          <a:bodyPr/>
          <a:lstStyle/>
          <a:p>
            <a:fld id="{BE153417-33B6-F24B-9990-684484C7FCCA}" type="slidenum">
              <a:rPr lang="en-US" smtClean="0"/>
              <a:t>‹#›</a:t>
            </a:fld>
            <a:endParaRPr lang="en-US"/>
          </a:p>
        </p:txBody>
      </p:sp>
    </p:spTree>
    <p:extLst>
      <p:ext uri="{BB962C8B-B14F-4D97-AF65-F5344CB8AC3E}">
        <p14:creationId xmlns:p14="http://schemas.microsoft.com/office/powerpoint/2010/main" val="4532124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651891E-EC48-467D-B759-9DC6E4FFE4D1}"/>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DBC7A57E-2458-1B0D-CA11-E3FA4DE6E660}"/>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2D7A9904-5B54-65D9-BBB1-06EAD0D6B158}"/>
              </a:ext>
            </a:extLst>
          </p:cNvPr>
          <p:cNvSpPr>
            <a:spLocks noGrp="1"/>
          </p:cNvSpPr>
          <p:nvPr>
            <p:ph type="dt" sz="half" idx="10"/>
          </p:nvPr>
        </p:nvSpPr>
        <p:spPr/>
        <p:txBody>
          <a:bodyPr/>
          <a:lstStyle/>
          <a:p>
            <a:fld id="{56CE47BE-A187-7841-A4DF-56F373ED7D58}" type="datetimeFigureOut">
              <a:rPr lang="en-US" smtClean="0"/>
              <a:t>4/20/24</a:t>
            </a:fld>
            <a:endParaRPr lang="en-US"/>
          </a:p>
        </p:txBody>
      </p:sp>
      <p:sp>
        <p:nvSpPr>
          <p:cNvPr id="5" name="Footer Placeholder 4">
            <a:extLst>
              <a:ext uri="{FF2B5EF4-FFF2-40B4-BE49-F238E27FC236}">
                <a16:creationId xmlns:a16="http://schemas.microsoft.com/office/drawing/2014/main" id="{677FD387-F811-2D35-66FA-0CF38F3D249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2B65517-6EA9-3405-F323-E64EFE9054C3}"/>
              </a:ext>
            </a:extLst>
          </p:cNvPr>
          <p:cNvSpPr>
            <a:spLocks noGrp="1"/>
          </p:cNvSpPr>
          <p:nvPr>
            <p:ph type="sldNum" sz="quarter" idx="12"/>
          </p:nvPr>
        </p:nvSpPr>
        <p:spPr/>
        <p:txBody>
          <a:bodyPr/>
          <a:lstStyle/>
          <a:p>
            <a:fld id="{BE153417-33B6-F24B-9990-684484C7FCCA}" type="slidenum">
              <a:rPr lang="en-US" smtClean="0"/>
              <a:t>‹#›</a:t>
            </a:fld>
            <a:endParaRPr lang="en-US"/>
          </a:p>
        </p:txBody>
      </p:sp>
    </p:spTree>
    <p:extLst>
      <p:ext uri="{BB962C8B-B14F-4D97-AF65-F5344CB8AC3E}">
        <p14:creationId xmlns:p14="http://schemas.microsoft.com/office/powerpoint/2010/main" val="14244905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F4FCB2-AA4A-DDC8-83A1-AF9559ABD70F}"/>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EB46A0DB-B215-A75D-A51F-FC7C5F165711}"/>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A67AFD45-425E-E19D-2DD3-E67897F6FDF2}"/>
              </a:ext>
            </a:extLst>
          </p:cNvPr>
          <p:cNvSpPr>
            <a:spLocks noGrp="1"/>
          </p:cNvSpPr>
          <p:nvPr>
            <p:ph type="dt" sz="half" idx="10"/>
          </p:nvPr>
        </p:nvSpPr>
        <p:spPr/>
        <p:txBody>
          <a:bodyPr/>
          <a:lstStyle/>
          <a:p>
            <a:fld id="{56CE47BE-A187-7841-A4DF-56F373ED7D58}" type="datetimeFigureOut">
              <a:rPr lang="en-US" smtClean="0"/>
              <a:t>4/20/24</a:t>
            </a:fld>
            <a:endParaRPr lang="en-US"/>
          </a:p>
        </p:txBody>
      </p:sp>
      <p:sp>
        <p:nvSpPr>
          <p:cNvPr id="5" name="Footer Placeholder 4">
            <a:extLst>
              <a:ext uri="{FF2B5EF4-FFF2-40B4-BE49-F238E27FC236}">
                <a16:creationId xmlns:a16="http://schemas.microsoft.com/office/drawing/2014/main" id="{9F1A4EBA-A2D3-7FD0-FB46-763493C40CA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8AF6B9-499F-3B39-70C6-4FACCABA5AC8}"/>
              </a:ext>
            </a:extLst>
          </p:cNvPr>
          <p:cNvSpPr>
            <a:spLocks noGrp="1"/>
          </p:cNvSpPr>
          <p:nvPr>
            <p:ph type="sldNum" sz="quarter" idx="12"/>
          </p:nvPr>
        </p:nvSpPr>
        <p:spPr/>
        <p:txBody>
          <a:bodyPr/>
          <a:lstStyle/>
          <a:p>
            <a:fld id="{BE153417-33B6-F24B-9990-684484C7FCCA}" type="slidenum">
              <a:rPr lang="en-US" smtClean="0"/>
              <a:t>‹#›</a:t>
            </a:fld>
            <a:endParaRPr lang="en-US"/>
          </a:p>
        </p:txBody>
      </p:sp>
    </p:spTree>
    <p:extLst>
      <p:ext uri="{BB962C8B-B14F-4D97-AF65-F5344CB8AC3E}">
        <p14:creationId xmlns:p14="http://schemas.microsoft.com/office/powerpoint/2010/main" val="18783309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EDF68F-9253-2EC6-CC01-794FC60664C9}"/>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77F8AEDE-CFC1-9443-6591-DBEEC7A9EBB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39604AF7-2635-E958-40AE-5B2DE8881C7D}"/>
              </a:ext>
            </a:extLst>
          </p:cNvPr>
          <p:cNvSpPr>
            <a:spLocks noGrp="1"/>
          </p:cNvSpPr>
          <p:nvPr>
            <p:ph type="dt" sz="half" idx="10"/>
          </p:nvPr>
        </p:nvSpPr>
        <p:spPr/>
        <p:txBody>
          <a:bodyPr/>
          <a:lstStyle/>
          <a:p>
            <a:fld id="{56CE47BE-A187-7841-A4DF-56F373ED7D58}" type="datetimeFigureOut">
              <a:rPr lang="en-US" smtClean="0"/>
              <a:t>4/20/24</a:t>
            </a:fld>
            <a:endParaRPr lang="en-US"/>
          </a:p>
        </p:txBody>
      </p:sp>
      <p:sp>
        <p:nvSpPr>
          <p:cNvPr id="5" name="Footer Placeholder 4">
            <a:extLst>
              <a:ext uri="{FF2B5EF4-FFF2-40B4-BE49-F238E27FC236}">
                <a16:creationId xmlns:a16="http://schemas.microsoft.com/office/drawing/2014/main" id="{9DD9EC4D-3976-950B-5E59-F629DEA0905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CB7C1F-86CD-A168-472C-C38464B1A0B2}"/>
              </a:ext>
            </a:extLst>
          </p:cNvPr>
          <p:cNvSpPr>
            <a:spLocks noGrp="1"/>
          </p:cNvSpPr>
          <p:nvPr>
            <p:ph type="sldNum" sz="quarter" idx="12"/>
          </p:nvPr>
        </p:nvSpPr>
        <p:spPr/>
        <p:txBody>
          <a:bodyPr/>
          <a:lstStyle/>
          <a:p>
            <a:fld id="{BE153417-33B6-F24B-9990-684484C7FCCA}" type="slidenum">
              <a:rPr lang="en-US" smtClean="0"/>
              <a:t>‹#›</a:t>
            </a:fld>
            <a:endParaRPr lang="en-US"/>
          </a:p>
        </p:txBody>
      </p:sp>
    </p:spTree>
    <p:extLst>
      <p:ext uri="{BB962C8B-B14F-4D97-AF65-F5344CB8AC3E}">
        <p14:creationId xmlns:p14="http://schemas.microsoft.com/office/powerpoint/2010/main" val="26623356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DD26EA-B945-5553-A0C4-84F2C1B8DFE7}"/>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D6B5DEE4-E36A-CF97-17B0-C9737AA69257}"/>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65E16320-6BBC-60D6-76B3-6B407535160D}"/>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9C65E8D1-4353-121E-88C3-413483A8C08D}"/>
              </a:ext>
            </a:extLst>
          </p:cNvPr>
          <p:cNvSpPr>
            <a:spLocks noGrp="1"/>
          </p:cNvSpPr>
          <p:nvPr>
            <p:ph type="dt" sz="half" idx="10"/>
          </p:nvPr>
        </p:nvSpPr>
        <p:spPr/>
        <p:txBody>
          <a:bodyPr/>
          <a:lstStyle/>
          <a:p>
            <a:fld id="{56CE47BE-A187-7841-A4DF-56F373ED7D58}" type="datetimeFigureOut">
              <a:rPr lang="en-US" smtClean="0"/>
              <a:t>4/20/24</a:t>
            </a:fld>
            <a:endParaRPr lang="en-US"/>
          </a:p>
        </p:txBody>
      </p:sp>
      <p:sp>
        <p:nvSpPr>
          <p:cNvPr id="6" name="Footer Placeholder 5">
            <a:extLst>
              <a:ext uri="{FF2B5EF4-FFF2-40B4-BE49-F238E27FC236}">
                <a16:creationId xmlns:a16="http://schemas.microsoft.com/office/drawing/2014/main" id="{9A8D7C71-480C-1562-6899-689AD05D885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A7E1EC2-56B1-9BF5-0D3C-83D12AF9703C}"/>
              </a:ext>
            </a:extLst>
          </p:cNvPr>
          <p:cNvSpPr>
            <a:spLocks noGrp="1"/>
          </p:cNvSpPr>
          <p:nvPr>
            <p:ph type="sldNum" sz="quarter" idx="12"/>
          </p:nvPr>
        </p:nvSpPr>
        <p:spPr/>
        <p:txBody>
          <a:bodyPr/>
          <a:lstStyle/>
          <a:p>
            <a:fld id="{BE153417-33B6-F24B-9990-684484C7FCCA}" type="slidenum">
              <a:rPr lang="en-US" smtClean="0"/>
              <a:t>‹#›</a:t>
            </a:fld>
            <a:endParaRPr lang="en-US"/>
          </a:p>
        </p:txBody>
      </p:sp>
    </p:spTree>
    <p:extLst>
      <p:ext uri="{BB962C8B-B14F-4D97-AF65-F5344CB8AC3E}">
        <p14:creationId xmlns:p14="http://schemas.microsoft.com/office/powerpoint/2010/main" val="32288888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34840F-497F-2C0D-C56D-AC2339699C69}"/>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B5071531-EF7E-080E-8E22-14136921D7F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A7E23EBE-605F-5091-6F42-93947139710B}"/>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FCEAA390-4A89-45E9-8C54-393302FF0E5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2605B1F1-B5A8-81B9-1FE0-2BF579CDCF65}"/>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CD024298-51E0-2257-F335-6EA778DBC49E}"/>
              </a:ext>
            </a:extLst>
          </p:cNvPr>
          <p:cNvSpPr>
            <a:spLocks noGrp="1"/>
          </p:cNvSpPr>
          <p:nvPr>
            <p:ph type="dt" sz="half" idx="10"/>
          </p:nvPr>
        </p:nvSpPr>
        <p:spPr/>
        <p:txBody>
          <a:bodyPr/>
          <a:lstStyle/>
          <a:p>
            <a:fld id="{56CE47BE-A187-7841-A4DF-56F373ED7D58}" type="datetimeFigureOut">
              <a:rPr lang="en-US" smtClean="0"/>
              <a:t>4/20/24</a:t>
            </a:fld>
            <a:endParaRPr lang="en-US"/>
          </a:p>
        </p:txBody>
      </p:sp>
      <p:sp>
        <p:nvSpPr>
          <p:cNvPr id="8" name="Footer Placeholder 7">
            <a:extLst>
              <a:ext uri="{FF2B5EF4-FFF2-40B4-BE49-F238E27FC236}">
                <a16:creationId xmlns:a16="http://schemas.microsoft.com/office/drawing/2014/main" id="{132FD2BB-C994-DE0F-B446-9A62F67B0DE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FB481A5-CA8E-56BC-8E5B-3F255E6DDA70}"/>
              </a:ext>
            </a:extLst>
          </p:cNvPr>
          <p:cNvSpPr>
            <a:spLocks noGrp="1"/>
          </p:cNvSpPr>
          <p:nvPr>
            <p:ph type="sldNum" sz="quarter" idx="12"/>
          </p:nvPr>
        </p:nvSpPr>
        <p:spPr/>
        <p:txBody>
          <a:bodyPr/>
          <a:lstStyle/>
          <a:p>
            <a:fld id="{BE153417-33B6-F24B-9990-684484C7FCCA}" type="slidenum">
              <a:rPr lang="en-US" smtClean="0"/>
              <a:t>‹#›</a:t>
            </a:fld>
            <a:endParaRPr lang="en-US"/>
          </a:p>
        </p:txBody>
      </p:sp>
    </p:spTree>
    <p:extLst>
      <p:ext uri="{BB962C8B-B14F-4D97-AF65-F5344CB8AC3E}">
        <p14:creationId xmlns:p14="http://schemas.microsoft.com/office/powerpoint/2010/main" val="18466350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75F6B9-FBE2-A97D-C6E3-93B9D24344CC}"/>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4155D015-C81B-6942-3DB6-9457B7C7CD5F}"/>
              </a:ext>
            </a:extLst>
          </p:cNvPr>
          <p:cNvSpPr>
            <a:spLocks noGrp="1"/>
          </p:cNvSpPr>
          <p:nvPr>
            <p:ph type="dt" sz="half" idx="10"/>
          </p:nvPr>
        </p:nvSpPr>
        <p:spPr/>
        <p:txBody>
          <a:bodyPr/>
          <a:lstStyle/>
          <a:p>
            <a:fld id="{56CE47BE-A187-7841-A4DF-56F373ED7D58}" type="datetimeFigureOut">
              <a:rPr lang="en-US" smtClean="0"/>
              <a:t>4/20/24</a:t>
            </a:fld>
            <a:endParaRPr lang="en-US"/>
          </a:p>
        </p:txBody>
      </p:sp>
      <p:sp>
        <p:nvSpPr>
          <p:cNvPr id="4" name="Footer Placeholder 3">
            <a:extLst>
              <a:ext uri="{FF2B5EF4-FFF2-40B4-BE49-F238E27FC236}">
                <a16:creationId xmlns:a16="http://schemas.microsoft.com/office/drawing/2014/main" id="{68D8DA28-795C-7440-84E6-06075B42264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424ABDC-178B-AFFC-46E1-8BE144028966}"/>
              </a:ext>
            </a:extLst>
          </p:cNvPr>
          <p:cNvSpPr>
            <a:spLocks noGrp="1"/>
          </p:cNvSpPr>
          <p:nvPr>
            <p:ph type="sldNum" sz="quarter" idx="12"/>
          </p:nvPr>
        </p:nvSpPr>
        <p:spPr/>
        <p:txBody>
          <a:bodyPr/>
          <a:lstStyle/>
          <a:p>
            <a:fld id="{BE153417-33B6-F24B-9990-684484C7FCCA}" type="slidenum">
              <a:rPr lang="en-US" smtClean="0"/>
              <a:t>‹#›</a:t>
            </a:fld>
            <a:endParaRPr lang="en-US"/>
          </a:p>
        </p:txBody>
      </p:sp>
    </p:spTree>
    <p:extLst>
      <p:ext uri="{BB962C8B-B14F-4D97-AF65-F5344CB8AC3E}">
        <p14:creationId xmlns:p14="http://schemas.microsoft.com/office/powerpoint/2010/main" val="34842391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7FCE518-AAA4-E578-7AD2-08CB645F38B1}"/>
              </a:ext>
            </a:extLst>
          </p:cNvPr>
          <p:cNvSpPr>
            <a:spLocks noGrp="1"/>
          </p:cNvSpPr>
          <p:nvPr>
            <p:ph type="dt" sz="half" idx="10"/>
          </p:nvPr>
        </p:nvSpPr>
        <p:spPr/>
        <p:txBody>
          <a:bodyPr/>
          <a:lstStyle/>
          <a:p>
            <a:fld id="{56CE47BE-A187-7841-A4DF-56F373ED7D58}" type="datetimeFigureOut">
              <a:rPr lang="en-US" smtClean="0"/>
              <a:t>4/20/24</a:t>
            </a:fld>
            <a:endParaRPr lang="en-US"/>
          </a:p>
        </p:txBody>
      </p:sp>
      <p:sp>
        <p:nvSpPr>
          <p:cNvPr id="3" name="Footer Placeholder 2">
            <a:extLst>
              <a:ext uri="{FF2B5EF4-FFF2-40B4-BE49-F238E27FC236}">
                <a16:creationId xmlns:a16="http://schemas.microsoft.com/office/drawing/2014/main" id="{C2564626-F0AA-5B40-D60B-3AFA2ED49A9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CEAE7F7-5F93-9313-7917-E96094A9E909}"/>
              </a:ext>
            </a:extLst>
          </p:cNvPr>
          <p:cNvSpPr>
            <a:spLocks noGrp="1"/>
          </p:cNvSpPr>
          <p:nvPr>
            <p:ph type="sldNum" sz="quarter" idx="12"/>
          </p:nvPr>
        </p:nvSpPr>
        <p:spPr/>
        <p:txBody>
          <a:bodyPr/>
          <a:lstStyle/>
          <a:p>
            <a:fld id="{BE153417-33B6-F24B-9990-684484C7FCCA}" type="slidenum">
              <a:rPr lang="en-US" smtClean="0"/>
              <a:t>‹#›</a:t>
            </a:fld>
            <a:endParaRPr lang="en-US"/>
          </a:p>
        </p:txBody>
      </p:sp>
    </p:spTree>
    <p:extLst>
      <p:ext uri="{BB962C8B-B14F-4D97-AF65-F5344CB8AC3E}">
        <p14:creationId xmlns:p14="http://schemas.microsoft.com/office/powerpoint/2010/main" val="21668616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E5719A-88D7-701B-F595-83E497648A46}"/>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FEEEF12E-605B-B380-883A-A9B0AA902CF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F453A6F4-CA4A-9D35-5F4D-F54F88DDE16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CD67FF2F-26B2-2520-4F67-A1F09791FABB}"/>
              </a:ext>
            </a:extLst>
          </p:cNvPr>
          <p:cNvSpPr>
            <a:spLocks noGrp="1"/>
          </p:cNvSpPr>
          <p:nvPr>
            <p:ph type="dt" sz="half" idx="10"/>
          </p:nvPr>
        </p:nvSpPr>
        <p:spPr/>
        <p:txBody>
          <a:bodyPr/>
          <a:lstStyle/>
          <a:p>
            <a:fld id="{56CE47BE-A187-7841-A4DF-56F373ED7D58}" type="datetimeFigureOut">
              <a:rPr lang="en-US" smtClean="0"/>
              <a:t>4/20/24</a:t>
            </a:fld>
            <a:endParaRPr lang="en-US"/>
          </a:p>
        </p:txBody>
      </p:sp>
      <p:sp>
        <p:nvSpPr>
          <p:cNvPr id="6" name="Footer Placeholder 5">
            <a:extLst>
              <a:ext uri="{FF2B5EF4-FFF2-40B4-BE49-F238E27FC236}">
                <a16:creationId xmlns:a16="http://schemas.microsoft.com/office/drawing/2014/main" id="{D8FC9BAB-2B4B-7C85-BC73-5D7A44AAB7A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6967C75-99BE-4E74-A1AF-6C0E20789220}"/>
              </a:ext>
            </a:extLst>
          </p:cNvPr>
          <p:cNvSpPr>
            <a:spLocks noGrp="1"/>
          </p:cNvSpPr>
          <p:nvPr>
            <p:ph type="sldNum" sz="quarter" idx="12"/>
          </p:nvPr>
        </p:nvSpPr>
        <p:spPr/>
        <p:txBody>
          <a:bodyPr/>
          <a:lstStyle/>
          <a:p>
            <a:fld id="{BE153417-33B6-F24B-9990-684484C7FCCA}" type="slidenum">
              <a:rPr lang="en-US" smtClean="0"/>
              <a:t>‹#›</a:t>
            </a:fld>
            <a:endParaRPr lang="en-US"/>
          </a:p>
        </p:txBody>
      </p:sp>
    </p:spTree>
    <p:extLst>
      <p:ext uri="{BB962C8B-B14F-4D97-AF65-F5344CB8AC3E}">
        <p14:creationId xmlns:p14="http://schemas.microsoft.com/office/powerpoint/2010/main" val="10065766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AA3ECF-1CDB-0211-A724-C24A1132C328}"/>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021E5D1D-518D-C1A2-740E-9DF236942CF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E499540-BFE5-10F1-F37C-8EE2FD9CD18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409AE4FA-C7EA-B41A-A1AC-2DA112157AA5}"/>
              </a:ext>
            </a:extLst>
          </p:cNvPr>
          <p:cNvSpPr>
            <a:spLocks noGrp="1"/>
          </p:cNvSpPr>
          <p:nvPr>
            <p:ph type="dt" sz="half" idx="10"/>
          </p:nvPr>
        </p:nvSpPr>
        <p:spPr/>
        <p:txBody>
          <a:bodyPr/>
          <a:lstStyle/>
          <a:p>
            <a:fld id="{56CE47BE-A187-7841-A4DF-56F373ED7D58}" type="datetimeFigureOut">
              <a:rPr lang="en-US" smtClean="0"/>
              <a:t>4/20/24</a:t>
            </a:fld>
            <a:endParaRPr lang="en-US"/>
          </a:p>
        </p:txBody>
      </p:sp>
      <p:sp>
        <p:nvSpPr>
          <p:cNvPr id="6" name="Footer Placeholder 5">
            <a:extLst>
              <a:ext uri="{FF2B5EF4-FFF2-40B4-BE49-F238E27FC236}">
                <a16:creationId xmlns:a16="http://schemas.microsoft.com/office/drawing/2014/main" id="{AE32C242-D528-7A18-4F23-C3ACF28EEEE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2920EA1-BE0B-D157-038F-9E97DFDFDD66}"/>
              </a:ext>
            </a:extLst>
          </p:cNvPr>
          <p:cNvSpPr>
            <a:spLocks noGrp="1"/>
          </p:cNvSpPr>
          <p:nvPr>
            <p:ph type="sldNum" sz="quarter" idx="12"/>
          </p:nvPr>
        </p:nvSpPr>
        <p:spPr/>
        <p:txBody>
          <a:bodyPr/>
          <a:lstStyle/>
          <a:p>
            <a:fld id="{BE153417-33B6-F24B-9990-684484C7FCCA}" type="slidenum">
              <a:rPr lang="en-US" smtClean="0"/>
              <a:t>‹#›</a:t>
            </a:fld>
            <a:endParaRPr lang="en-US"/>
          </a:p>
        </p:txBody>
      </p:sp>
    </p:spTree>
    <p:extLst>
      <p:ext uri="{BB962C8B-B14F-4D97-AF65-F5344CB8AC3E}">
        <p14:creationId xmlns:p14="http://schemas.microsoft.com/office/powerpoint/2010/main" val="7248929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3C94C7B-4153-6425-26A6-9115BB35FED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91FCB501-1911-DE88-EA83-5ABA51451A4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048D5C52-65AC-38DE-8939-193D50F3308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6CE47BE-A187-7841-A4DF-56F373ED7D58}" type="datetimeFigureOut">
              <a:rPr lang="en-US" smtClean="0"/>
              <a:t>4/20/24</a:t>
            </a:fld>
            <a:endParaRPr lang="en-US"/>
          </a:p>
        </p:txBody>
      </p:sp>
      <p:sp>
        <p:nvSpPr>
          <p:cNvPr id="5" name="Footer Placeholder 4">
            <a:extLst>
              <a:ext uri="{FF2B5EF4-FFF2-40B4-BE49-F238E27FC236}">
                <a16:creationId xmlns:a16="http://schemas.microsoft.com/office/drawing/2014/main" id="{8C1D1617-E0AB-BEAF-7105-6B682503505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B54EC29-D505-B626-59FD-BB4B8E17476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E153417-33B6-F24B-9990-684484C7FCCA}" type="slidenum">
              <a:rPr lang="en-US" smtClean="0"/>
              <a:t>‹#›</a:t>
            </a:fld>
            <a:endParaRPr lang="en-US"/>
          </a:p>
        </p:txBody>
      </p:sp>
    </p:spTree>
    <p:extLst>
      <p:ext uri="{BB962C8B-B14F-4D97-AF65-F5344CB8AC3E}">
        <p14:creationId xmlns:p14="http://schemas.microsoft.com/office/powerpoint/2010/main" val="289603955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jpe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7.jpeg"/><Relationship Id="rId5" Type="http://schemas.openxmlformats.org/officeDocument/2006/relationships/image" Target="../media/image16.pn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s://www.kaggle.com/datasets/atharvaingle/crop-recommendation-dataset"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descr="500+ Agriculture Pictures | Download Free Images on Unsplash">
            <a:extLst>
              <a:ext uri="{FF2B5EF4-FFF2-40B4-BE49-F238E27FC236}">
                <a16:creationId xmlns:a16="http://schemas.microsoft.com/office/drawing/2014/main" id="{2CF488A6-A4BF-6038-79F8-FD688DD00C62}"/>
              </a:ext>
            </a:extLst>
          </p:cNvPr>
          <p:cNvPicPr>
            <a:picLocks noChangeAspect="1" noChangeArrowheads="1"/>
          </p:cNvPicPr>
          <p:nvPr/>
        </p:nvPicPr>
        <p:blipFill rotWithShape="1">
          <a:blip r:embed="rId2">
            <a:alphaModFix amt="50000"/>
            <a:extLst>
              <a:ext uri="{28A0092B-C50C-407E-A947-70E740481C1C}">
                <a14:useLocalDpi xmlns:a14="http://schemas.microsoft.com/office/drawing/2010/main" val="0"/>
              </a:ext>
            </a:extLst>
          </a:blip>
          <a:srcRect t="15413"/>
          <a:stretch/>
        </p:blipFill>
        <p:spPr bwMode="auto">
          <a:xfrm>
            <a:off x="0" y="-1"/>
            <a:ext cx="12191980" cy="6857999"/>
          </a:xfrm>
          <a:prstGeom prst="rect">
            <a:avLst/>
          </a:prstGeom>
          <a:noFill/>
          <a:extLst>
            <a:ext uri="{909E8E84-426E-40DD-AFC4-6F175D3DCCD1}">
              <a14:hiddenFill xmlns:a14="http://schemas.microsoft.com/office/drawing/2010/main">
                <a:solidFill>
                  <a:srgbClr val="FFFFFF"/>
                </a:solidFill>
              </a14:hiddenFill>
            </a:ext>
          </a:extLst>
        </p:spPr>
      </p:pic>
      <p:sp>
        <p:nvSpPr>
          <p:cNvPr id="3" name="Subtitle 2">
            <a:extLst>
              <a:ext uri="{FF2B5EF4-FFF2-40B4-BE49-F238E27FC236}">
                <a16:creationId xmlns:a16="http://schemas.microsoft.com/office/drawing/2014/main" id="{16CB85D6-9AFB-9BC4-6E09-B9700846F9A3}"/>
              </a:ext>
            </a:extLst>
          </p:cNvPr>
          <p:cNvSpPr>
            <a:spLocks noGrp="1"/>
          </p:cNvSpPr>
          <p:nvPr>
            <p:ph type="subTitle" idx="1"/>
          </p:nvPr>
        </p:nvSpPr>
        <p:spPr>
          <a:xfrm>
            <a:off x="297871" y="844704"/>
            <a:ext cx="11714019" cy="5535314"/>
          </a:xfrm>
        </p:spPr>
        <p:txBody>
          <a:bodyPr>
            <a:normAutofit fontScale="25000" lnSpcReduction="20000"/>
          </a:bodyPr>
          <a:lstStyle/>
          <a:p>
            <a:r>
              <a:rPr lang="en-US" sz="21600" dirty="0">
                <a:solidFill>
                  <a:srgbClr val="FFFFFF"/>
                </a:solidFill>
              </a:rPr>
              <a:t>PYTHON PROJECT</a:t>
            </a:r>
          </a:p>
          <a:p>
            <a:r>
              <a:rPr lang="en-US" sz="21600" dirty="0">
                <a:solidFill>
                  <a:srgbClr val="FFFFFF"/>
                </a:solidFill>
              </a:rPr>
              <a:t>TOPIC-</a:t>
            </a:r>
          </a:p>
          <a:p>
            <a:r>
              <a:rPr lang="en-US" sz="21600" dirty="0">
                <a:solidFill>
                  <a:srgbClr val="FFFFFF"/>
                </a:solidFill>
              </a:rPr>
              <a:t>AGRICULTURAL CROP OPTIMISATION</a:t>
            </a:r>
          </a:p>
          <a:p>
            <a:endParaRPr lang="en-US" sz="21600" dirty="0">
              <a:solidFill>
                <a:srgbClr val="FFFFFF"/>
              </a:solidFill>
            </a:endParaRPr>
          </a:p>
          <a:p>
            <a:endParaRPr lang="en-US" sz="21600" dirty="0">
              <a:solidFill>
                <a:srgbClr val="FFFFFF"/>
              </a:solidFill>
            </a:endParaRPr>
          </a:p>
          <a:p>
            <a:endParaRPr lang="en-US" sz="21600" dirty="0">
              <a:solidFill>
                <a:srgbClr val="FFFFFF"/>
              </a:solidFill>
            </a:endParaRPr>
          </a:p>
          <a:p>
            <a:r>
              <a:rPr lang="en-US" sz="21600" dirty="0">
                <a:solidFill>
                  <a:srgbClr val="FFFFFF"/>
                </a:solidFill>
              </a:rPr>
              <a:t>MADE BY- AKSHITA JAIN</a:t>
            </a:r>
          </a:p>
          <a:p>
            <a:endParaRPr lang="en-US" sz="600" dirty="0">
              <a:solidFill>
                <a:srgbClr val="FFFFFF"/>
              </a:solidFill>
            </a:endParaRPr>
          </a:p>
        </p:txBody>
      </p:sp>
    </p:spTree>
    <p:extLst>
      <p:ext uri="{BB962C8B-B14F-4D97-AF65-F5344CB8AC3E}">
        <p14:creationId xmlns:p14="http://schemas.microsoft.com/office/powerpoint/2010/main" val="615899561"/>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8">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72D2F2B-D5A9-1B6E-7111-C816622499C0}"/>
              </a:ext>
            </a:extLst>
          </p:cNvPr>
          <p:cNvSpPr>
            <a:spLocks noGrp="1"/>
          </p:cNvSpPr>
          <p:nvPr>
            <p:ph type="title"/>
          </p:nvPr>
        </p:nvSpPr>
        <p:spPr>
          <a:xfrm>
            <a:off x="630936" y="640080"/>
            <a:ext cx="4818888" cy="1481328"/>
          </a:xfrm>
        </p:spPr>
        <p:txBody>
          <a:bodyPr anchor="b">
            <a:normAutofit/>
          </a:bodyPr>
          <a:lstStyle/>
          <a:p>
            <a:r>
              <a:rPr lang="en-US" sz="5000" dirty="0"/>
              <a:t>3. </a:t>
            </a:r>
            <a:r>
              <a:rPr lang="en-US" sz="3600" dirty="0">
                <a:latin typeface="Times New Roman" panose="02020603050405020304" pitchFamily="18" charset="0"/>
                <a:cs typeface="Times New Roman" panose="02020603050405020304" pitchFamily="18" charset="0"/>
              </a:rPr>
              <a:t>SVM(Support Vector Machine)</a:t>
            </a:r>
          </a:p>
        </p:txBody>
      </p:sp>
      <p:sp>
        <p:nvSpPr>
          <p:cNvPr id="14"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805F371A-227A-81C5-8F1F-DE7A73BDEFE4}"/>
              </a:ext>
            </a:extLst>
          </p:cNvPr>
          <p:cNvSpPr>
            <a:spLocks noGrp="1"/>
          </p:cNvSpPr>
          <p:nvPr>
            <p:ph idx="1"/>
          </p:nvPr>
        </p:nvSpPr>
        <p:spPr>
          <a:xfrm>
            <a:off x="630936" y="2660904"/>
            <a:ext cx="4818888" cy="3547872"/>
          </a:xfrm>
        </p:spPr>
        <p:txBody>
          <a:bodyPr anchor="t">
            <a:normAutofit/>
          </a:bodyPr>
          <a:lstStyle/>
          <a:p>
            <a:pPr marL="0" indent="0">
              <a:buNone/>
            </a:pPr>
            <a:r>
              <a:rPr lang="en-IN" sz="1200"/>
              <a:t>Support Vector Machines (SVM) are a class of supervised machine learning algorithms used for classification and regression tasks. The primary concept behind SVM is to find the optimal hyperplane that best separates different classes in the feature space.</a:t>
            </a:r>
          </a:p>
          <a:p>
            <a:r>
              <a:rPr lang="en-IN" sz="1200"/>
              <a:t>This model creates an instance of the SVC class with a linear kernel and a regularization parameter C=1.</a:t>
            </a:r>
          </a:p>
          <a:p>
            <a:pPr>
              <a:buFont typeface="Arial" panose="020B0604020202020204" pitchFamily="34" charset="0"/>
              <a:buChar char="•"/>
            </a:pPr>
            <a:r>
              <a:rPr lang="en-IN" sz="1200"/>
              <a:t>Training the SVM: The fit method is used to train the SVM classifier with the x_train (K, P, Temeparure, rainfall) and y_train (crops). </a:t>
            </a:r>
          </a:p>
          <a:p>
            <a:pPr>
              <a:buFont typeface="Arial" panose="020B0604020202020204" pitchFamily="34" charset="0"/>
              <a:buChar char="•"/>
            </a:pPr>
            <a:r>
              <a:rPr lang="en-IN" sz="1200"/>
              <a:t>Making Predictions: After training, the model uses the trained SVM to predict the outcomes for the x_test data set. The predictions are stored in y_pred_svm.</a:t>
            </a:r>
          </a:p>
          <a:p>
            <a:pPr>
              <a:buFont typeface="Arial" panose="020B0604020202020204" pitchFamily="34" charset="0"/>
              <a:buChar char="•"/>
            </a:pPr>
            <a:r>
              <a:rPr lang="en-IN" sz="1200"/>
              <a:t>Model Accuracy: The code calculates the accuracy of the SVM classifier by comparing the predicted outcomes (y_pred_svm) with the actual outcomes (y_test). </a:t>
            </a:r>
            <a:endParaRPr lang="en-US" sz="1200"/>
          </a:p>
        </p:txBody>
      </p:sp>
      <p:pic>
        <p:nvPicPr>
          <p:cNvPr id="4" name="Picture 3" descr="A table of numbers with black text&#10;&#10;Description automatically generated with medium confidence">
            <a:extLst>
              <a:ext uri="{FF2B5EF4-FFF2-40B4-BE49-F238E27FC236}">
                <a16:creationId xmlns:a16="http://schemas.microsoft.com/office/drawing/2014/main" id="{0C7BBE64-B09C-3360-8079-77D2538DE2D9}"/>
              </a:ext>
            </a:extLst>
          </p:cNvPr>
          <p:cNvPicPr>
            <a:picLocks noChangeAspect="1"/>
          </p:cNvPicPr>
          <p:nvPr/>
        </p:nvPicPr>
        <p:blipFill>
          <a:blip r:embed="rId2"/>
          <a:stretch>
            <a:fillRect/>
          </a:stretch>
        </p:blipFill>
        <p:spPr>
          <a:xfrm>
            <a:off x="6248781" y="640080"/>
            <a:ext cx="5159501" cy="5577840"/>
          </a:xfrm>
          <a:prstGeom prst="rect">
            <a:avLst/>
          </a:prstGeom>
        </p:spPr>
      </p:pic>
    </p:spTree>
    <p:extLst>
      <p:ext uri="{BB962C8B-B14F-4D97-AF65-F5344CB8AC3E}">
        <p14:creationId xmlns:p14="http://schemas.microsoft.com/office/powerpoint/2010/main" val="4917417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CED4D40-4B67-4331-AC48-79B82B4A47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C2150E1-6ABA-C4D1-1EE0-ED889481B11D}"/>
              </a:ext>
            </a:extLst>
          </p:cNvPr>
          <p:cNvSpPr>
            <a:spLocks noGrp="1"/>
          </p:cNvSpPr>
          <p:nvPr>
            <p:ph type="title"/>
          </p:nvPr>
        </p:nvSpPr>
        <p:spPr>
          <a:xfrm>
            <a:off x="638881" y="417576"/>
            <a:ext cx="10909640" cy="1249394"/>
          </a:xfrm>
        </p:spPr>
        <p:txBody>
          <a:bodyPr vert="horz" lIns="91440" tIns="45720" rIns="91440" bIns="45720" rtlCol="0" anchor="ctr">
            <a:normAutofit/>
          </a:bodyPr>
          <a:lstStyle/>
          <a:p>
            <a:pPr algn="ctr"/>
            <a:r>
              <a:rPr lang="en-US" sz="3600" kern="1200" dirty="0">
                <a:solidFill>
                  <a:schemeClr val="tx1"/>
                </a:solidFill>
                <a:latin typeface="Times New Roman" panose="02020603050405020304" pitchFamily="18" charset="0"/>
                <a:cs typeface="Times New Roman" panose="02020603050405020304" pitchFamily="18" charset="0"/>
              </a:rPr>
              <a:t>BEST MODEL</a:t>
            </a:r>
          </a:p>
        </p:txBody>
      </p:sp>
      <p:sp>
        <p:nvSpPr>
          <p:cNvPr id="3" name="Content Placeholder 2">
            <a:extLst>
              <a:ext uri="{FF2B5EF4-FFF2-40B4-BE49-F238E27FC236}">
                <a16:creationId xmlns:a16="http://schemas.microsoft.com/office/drawing/2014/main" id="{2D67EC6B-E610-CD73-8CDA-C5C9B52BE166}"/>
              </a:ext>
            </a:extLst>
          </p:cNvPr>
          <p:cNvSpPr>
            <a:spLocks noGrp="1"/>
          </p:cNvSpPr>
          <p:nvPr>
            <p:ph idx="1"/>
          </p:nvPr>
        </p:nvSpPr>
        <p:spPr>
          <a:xfrm>
            <a:off x="638881" y="1809541"/>
            <a:ext cx="10909643" cy="687406"/>
          </a:xfrm>
        </p:spPr>
        <p:txBody>
          <a:bodyPr vert="horz" lIns="91440" tIns="45720" rIns="91440" bIns="45720" rtlCol="0" anchor="ctr">
            <a:normAutofit/>
          </a:bodyPr>
          <a:lstStyle/>
          <a:p>
            <a:pPr marL="0" indent="0" algn="ctr">
              <a:buNone/>
            </a:pPr>
            <a:r>
              <a:rPr lang="en-US" sz="2400" kern="1200">
                <a:solidFill>
                  <a:schemeClr val="tx1"/>
                </a:solidFill>
                <a:latin typeface="+mn-lt"/>
                <a:ea typeface="+mn-ea"/>
                <a:cs typeface="+mn-cs"/>
              </a:rPr>
              <a:t>As we can see SVM is giving us the best accuracy of 98%</a:t>
            </a:r>
          </a:p>
        </p:txBody>
      </p:sp>
      <p:sp>
        <p:nvSpPr>
          <p:cNvPr id="11" name="sketch line">
            <a:extLst>
              <a:ext uri="{FF2B5EF4-FFF2-40B4-BE49-F238E27FC236}">
                <a16:creationId xmlns:a16="http://schemas.microsoft.com/office/drawing/2014/main" id="{670CEDEF-4F34-412E-84EE-329C1E93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1733454"/>
            <a:ext cx="4572000" cy="18288"/>
          </a:xfrm>
          <a:custGeom>
            <a:avLst/>
            <a:gdLst>
              <a:gd name="connsiteX0" fmla="*/ 0 w 4572000"/>
              <a:gd name="connsiteY0" fmla="*/ 0 h 18288"/>
              <a:gd name="connsiteX1" fmla="*/ 515983 w 4572000"/>
              <a:gd name="connsiteY1" fmla="*/ 0 h 18288"/>
              <a:gd name="connsiteX2" fmla="*/ 1031966 w 4572000"/>
              <a:gd name="connsiteY2" fmla="*/ 0 h 18288"/>
              <a:gd name="connsiteX3" fmla="*/ 1639389 w 4572000"/>
              <a:gd name="connsiteY3" fmla="*/ 0 h 18288"/>
              <a:gd name="connsiteX4" fmla="*/ 2383971 w 4572000"/>
              <a:gd name="connsiteY4" fmla="*/ 0 h 18288"/>
              <a:gd name="connsiteX5" fmla="*/ 2945674 w 4572000"/>
              <a:gd name="connsiteY5" fmla="*/ 0 h 18288"/>
              <a:gd name="connsiteX6" fmla="*/ 3507377 w 4572000"/>
              <a:gd name="connsiteY6" fmla="*/ 0 h 18288"/>
              <a:gd name="connsiteX7" fmla="*/ 4572000 w 4572000"/>
              <a:gd name="connsiteY7" fmla="*/ 0 h 18288"/>
              <a:gd name="connsiteX8" fmla="*/ 4572000 w 4572000"/>
              <a:gd name="connsiteY8" fmla="*/ 18288 h 18288"/>
              <a:gd name="connsiteX9" fmla="*/ 3873137 w 4572000"/>
              <a:gd name="connsiteY9" fmla="*/ 18288 h 18288"/>
              <a:gd name="connsiteX10" fmla="*/ 3311434 w 4572000"/>
              <a:gd name="connsiteY10" fmla="*/ 18288 h 18288"/>
              <a:gd name="connsiteX11" fmla="*/ 2749731 w 4572000"/>
              <a:gd name="connsiteY11" fmla="*/ 18288 h 18288"/>
              <a:gd name="connsiteX12" fmla="*/ 2050869 w 4572000"/>
              <a:gd name="connsiteY12" fmla="*/ 18288 h 18288"/>
              <a:gd name="connsiteX13" fmla="*/ 1306286 w 4572000"/>
              <a:gd name="connsiteY13" fmla="*/ 18288 h 18288"/>
              <a:gd name="connsiteX14" fmla="*/ 790303 w 4572000"/>
              <a:gd name="connsiteY14" fmla="*/ 18288 h 18288"/>
              <a:gd name="connsiteX15" fmla="*/ 0 w 4572000"/>
              <a:gd name="connsiteY15" fmla="*/ 18288 h 18288"/>
              <a:gd name="connsiteX16" fmla="*/ 0 w 45720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18288" fill="none" extrusionOk="0">
                <a:moveTo>
                  <a:pt x="0" y="0"/>
                </a:moveTo>
                <a:cubicBezTo>
                  <a:pt x="105156" y="-20963"/>
                  <a:pt x="340432" y="822"/>
                  <a:pt x="515983" y="0"/>
                </a:cubicBezTo>
                <a:cubicBezTo>
                  <a:pt x="691534" y="-822"/>
                  <a:pt x="850679" y="16479"/>
                  <a:pt x="1031966" y="0"/>
                </a:cubicBezTo>
                <a:cubicBezTo>
                  <a:pt x="1213253" y="-16479"/>
                  <a:pt x="1443646" y="-18730"/>
                  <a:pt x="1639389" y="0"/>
                </a:cubicBezTo>
                <a:cubicBezTo>
                  <a:pt x="1835132" y="18730"/>
                  <a:pt x="2159975" y="18531"/>
                  <a:pt x="2383971" y="0"/>
                </a:cubicBezTo>
                <a:cubicBezTo>
                  <a:pt x="2607967" y="-18531"/>
                  <a:pt x="2719096" y="-12030"/>
                  <a:pt x="2945674" y="0"/>
                </a:cubicBezTo>
                <a:cubicBezTo>
                  <a:pt x="3172252" y="12030"/>
                  <a:pt x="3269167" y="27666"/>
                  <a:pt x="3507377" y="0"/>
                </a:cubicBezTo>
                <a:cubicBezTo>
                  <a:pt x="3745587" y="-27666"/>
                  <a:pt x="4116741" y="18705"/>
                  <a:pt x="4572000" y="0"/>
                </a:cubicBezTo>
                <a:cubicBezTo>
                  <a:pt x="4572895" y="8974"/>
                  <a:pt x="4571454" y="9359"/>
                  <a:pt x="4572000" y="18288"/>
                </a:cubicBezTo>
                <a:cubicBezTo>
                  <a:pt x="4374698" y="3942"/>
                  <a:pt x="4098874" y="-11042"/>
                  <a:pt x="3873137" y="18288"/>
                </a:cubicBezTo>
                <a:cubicBezTo>
                  <a:pt x="3647400" y="47618"/>
                  <a:pt x="3517055" y="5421"/>
                  <a:pt x="3311434" y="18288"/>
                </a:cubicBezTo>
                <a:cubicBezTo>
                  <a:pt x="3105813" y="31155"/>
                  <a:pt x="3025168" y="17856"/>
                  <a:pt x="2749731" y="18288"/>
                </a:cubicBezTo>
                <a:cubicBezTo>
                  <a:pt x="2474294" y="18720"/>
                  <a:pt x="2291766" y="-14168"/>
                  <a:pt x="2050869" y="18288"/>
                </a:cubicBezTo>
                <a:cubicBezTo>
                  <a:pt x="1809972" y="50744"/>
                  <a:pt x="1540276" y="46798"/>
                  <a:pt x="1306286" y="18288"/>
                </a:cubicBezTo>
                <a:cubicBezTo>
                  <a:pt x="1072296" y="-10222"/>
                  <a:pt x="972445" y="19645"/>
                  <a:pt x="790303" y="18288"/>
                </a:cubicBezTo>
                <a:cubicBezTo>
                  <a:pt x="608161" y="16931"/>
                  <a:pt x="200981" y="8241"/>
                  <a:pt x="0" y="18288"/>
                </a:cubicBezTo>
                <a:cubicBezTo>
                  <a:pt x="-229" y="14222"/>
                  <a:pt x="509" y="5816"/>
                  <a:pt x="0" y="0"/>
                </a:cubicBezTo>
                <a:close/>
              </a:path>
              <a:path w="4572000" h="18288" stroke="0" extrusionOk="0">
                <a:moveTo>
                  <a:pt x="0" y="0"/>
                </a:moveTo>
                <a:cubicBezTo>
                  <a:pt x="143285" y="-9565"/>
                  <a:pt x="327959" y="-11498"/>
                  <a:pt x="561703" y="0"/>
                </a:cubicBezTo>
                <a:cubicBezTo>
                  <a:pt x="795447" y="11498"/>
                  <a:pt x="838260" y="18255"/>
                  <a:pt x="1077686" y="0"/>
                </a:cubicBezTo>
                <a:cubicBezTo>
                  <a:pt x="1317112" y="-18255"/>
                  <a:pt x="1437472" y="23514"/>
                  <a:pt x="1639389" y="0"/>
                </a:cubicBezTo>
                <a:cubicBezTo>
                  <a:pt x="1841306" y="-23514"/>
                  <a:pt x="2037142" y="-12551"/>
                  <a:pt x="2292531" y="0"/>
                </a:cubicBezTo>
                <a:cubicBezTo>
                  <a:pt x="2547920" y="12551"/>
                  <a:pt x="2810436" y="-20352"/>
                  <a:pt x="2991394" y="0"/>
                </a:cubicBezTo>
                <a:cubicBezTo>
                  <a:pt x="3172352" y="20352"/>
                  <a:pt x="3530025" y="-13347"/>
                  <a:pt x="3735977" y="0"/>
                </a:cubicBezTo>
                <a:cubicBezTo>
                  <a:pt x="3941929" y="13347"/>
                  <a:pt x="4161497" y="34086"/>
                  <a:pt x="4572000" y="0"/>
                </a:cubicBezTo>
                <a:cubicBezTo>
                  <a:pt x="4571545" y="6162"/>
                  <a:pt x="4571903" y="11775"/>
                  <a:pt x="4572000" y="18288"/>
                </a:cubicBezTo>
                <a:cubicBezTo>
                  <a:pt x="4228040" y="36490"/>
                  <a:pt x="4199736" y="42557"/>
                  <a:pt x="3873137" y="18288"/>
                </a:cubicBezTo>
                <a:cubicBezTo>
                  <a:pt x="3546538" y="-5981"/>
                  <a:pt x="3472124" y="16809"/>
                  <a:pt x="3128554" y="18288"/>
                </a:cubicBezTo>
                <a:cubicBezTo>
                  <a:pt x="2784984" y="19767"/>
                  <a:pt x="2735896" y="-17781"/>
                  <a:pt x="2383971" y="18288"/>
                </a:cubicBezTo>
                <a:cubicBezTo>
                  <a:pt x="2032046" y="54357"/>
                  <a:pt x="2019324" y="2920"/>
                  <a:pt x="1867989" y="18288"/>
                </a:cubicBezTo>
                <a:cubicBezTo>
                  <a:pt x="1716654" y="33656"/>
                  <a:pt x="1418675" y="32575"/>
                  <a:pt x="1169126" y="18288"/>
                </a:cubicBezTo>
                <a:cubicBezTo>
                  <a:pt x="919577" y="4001"/>
                  <a:pt x="798537" y="16165"/>
                  <a:pt x="561703" y="18288"/>
                </a:cubicBezTo>
                <a:cubicBezTo>
                  <a:pt x="324869" y="20411"/>
                  <a:pt x="221395" y="-912"/>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graph showing different colors&#10;&#10;Description automatically generated with medium confidence">
            <a:extLst>
              <a:ext uri="{FF2B5EF4-FFF2-40B4-BE49-F238E27FC236}">
                <a16:creationId xmlns:a16="http://schemas.microsoft.com/office/drawing/2014/main" id="{21AE915C-6A4F-B9FE-1310-50960D36DF5B}"/>
              </a:ext>
            </a:extLst>
          </p:cNvPr>
          <p:cNvPicPr>
            <a:picLocks noChangeAspect="1"/>
          </p:cNvPicPr>
          <p:nvPr/>
        </p:nvPicPr>
        <p:blipFill>
          <a:blip r:embed="rId2"/>
          <a:stretch>
            <a:fillRect/>
          </a:stretch>
        </p:blipFill>
        <p:spPr>
          <a:xfrm>
            <a:off x="2471898" y="2633472"/>
            <a:ext cx="7245156" cy="3586353"/>
          </a:xfrm>
          <a:prstGeom prst="rect">
            <a:avLst/>
          </a:prstGeom>
        </p:spPr>
      </p:pic>
    </p:spTree>
    <p:extLst>
      <p:ext uri="{BB962C8B-B14F-4D97-AF65-F5344CB8AC3E}">
        <p14:creationId xmlns:p14="http://schemas.microsoft.com/office/powerpoint/2010/main" val="32640178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DFEE37-73E1-1150-0A06-30713C874BBD}"/>
              </a:ext>
            </a:extLst>
          </p:cNvPr>
          <p:cNvSpPr>
            <a:spLocks noGrp="1"/>
          </p:cNvSpPr>
          <p:nvPr>
            <p:ph type="title"/>
          </p:nvPr>
        </p:nvSpPr>
        <p:spPr>
          <a:xfrm>
            <a:off x="425450" y="66818"/>
            <a:ext cx="10515600" cy="1325563"/>
          </a:xfrm>
        </p:spPr>
        <p:txBody>
          <a:bodyPr>
            <a:normAutofit/>
          </a:bodyPr>
          <a:lstStyle/>
          <a:p>
            <a:r>
              <a:rPr lang="en-US" sz="3600" dirty="0">
                <a:latin typeface="Times New Roman" panose="02020603050405020304" pitchFamily="18" charset="0"/>
                <a:cs typeface="Times New Roman" panose="02020603050405020304" pitchFamily="18" charset="0"/>
              </a:rPr>
              <a:t>Prediction of Crops</a:t>
            </a:r>
          </a:p>
        </p:txBody>
      </p:sp>
      <p:sp>
        <p:nvSpPr>
          <p:cNvPr id="3" name="Content Placeholder 2">
            <a:extLst>
              <a:ext uri="{FF2B5EF4-FFF2-40B4-BE49-F238E27FC236}">
                <a16:creationId xmlns:a16="http://schemas.microsoft.com/office/drawing/2014/main" id="{D8EEFE0B-49DC-A9B9-4B2E-AAED09FBE89E}"/>
              </a:ext>
            </a:extLst>
          </p:cNvPr>
          <p:cNvSpPr>
            <a:spLocks noGrp="1"/>
          </p:cNvSpPr>
          <p:nvPr>
            <p:ph idx="1"/>
          </p:nvPr>
        </p:nvSpPr>
        <p:spPr>
          <a:xfrm>
            <a:off x="218209" y="1558636"/>
            <a:ext cx="11548341" cy="5299364"/>
          </a:xfrm>
        </p:spPr>
        <p:txBody>
          <a:bodyPr/>
          <a:lstStyle/>
          <a:p>
            <a:pPr algn="l"/>
            <a:r>
              <a:rPr lang="en-IN" sz="1800" dirty="0"/>
              <a:t>This illustrates how to make predictions with a trained Support Vector Machine (SVM) model using specific feature inputs related to climatic conditions and nutrient content like Rainfall, temperature, Nitrogen, Phosphorous, etc. and suggesting the best crops based on these inputs.</a:t>
            </a:r>
          </a:p>
          <a:p>
            <a:pPr algn="l"/>
            <a:br>
              <a:rPr lang="en-IN" b="0" i="0" dirty="0">
                <a:solidFill>
                  <a:srgbClr val="ECECEC"/>
                </a:solidFill>
                <a:effectLst/>
                <a:latin typeface="Söhne"/>
              </a:rPr>
            </a:br>
            <a:endParaRPr lang="en-IN" b="0" i="0" dirty="0">
              <a:solidFill>
                <a:srgbClr val="ECECEC"/>
              </a:solidFill>
              <a:effectLst/>
              <a:latin typeface="Söhne"/>
            </a:endParaRPr>
          </a:p>
          <a:p>
            <a:endParaRPr lang="en-US" dirty="0"/>
          </a:p>
        </p:txBody>
      </p:sp>
      <p:pic>
        <p:nvPicPr>
          <p:cNvPr id="4" name="Picture 3">
            <a:extLst>
              <a:ext uri="{FF2B5EF4-FFF2-40B4-BE49-F238E27FC236}">
                <a16:creationId xmlns:a16="http://schemas.microsoft.com/office/drawing/2014/main" id="{1C54C772-2B1F-55E2-6B02-F4F372B352FB}"/>
              </a:ext>
            </a:extLst>
          </p:cNvPr>
          <p:cNvPicPr>
            <a:picLocks noChangeAspect="1"/>
          </p:cNvPicPr>
          <p:nvPr/>
        </p:nvPicPr>
        <p:blipFill>
          <a:blip r:embed="rId2"/>
          <a:stretch>
            <a:fillRect/>
          </a:stretch>
        </p:blipFill>
        <p:spPr>
          <a:xfrm>
            <a:off x="639619" y="2411990"/>
            <a:ext cx="3556000" cy="1993900"/>
          </a:xfrm>
          <a:prstGeom prst="rect">
            <a:avLst/>
          </a:prstGeom>
        </p:spPr>
      </p:pic>
      <p:pic>
        <p:nvPicPr>
          <p:cNvPr id="5" name="Picture 4">
            <a:extLst>
              <a:ext uri="{FF2B5EF4-FFF2-40B4-BE49-F238E27FC236}">
                <a16:creationId xmlns:a16="http://schemas.microsoft.com/office/drawing/2014/main" id="{6FECA307-6EA2-19E2-2553-6E127D65D63F}"/>
              </a:ext>
            </a:extLst>
          </p:cNvPr>
          <p:cNvPicPr>
            <a:picLocks noChangeAspect="1"/>
          </p:cNvPicPr>
          <p:nvPr/>
        </p:nvPicPr>
        <p:blipFill>
          <a:blip r:embed="rId3"/>
          <a:stretch>
            <a:fillRect/>
          </a:stretch>
        </p:blipFill>
        <p:spPr>
          <a:xfrm>
            <a:off x="425450" y="4594514"/>
            <a:ext cx="5397500" cy="406400"/>
          </a:xfrm>
          <a:prstGeom prst="rect">
            <a:avLst/>
          </a:prstGeom>
        </p:spPr>
      </p:pic>
      <p:pic>
        <p:nvPicPr>
          <p:cNvPr id="6" name="Picture 5">
            <a:extLst>
              <a:ext uri="{FF2B5EF4-FFF2-40B4-BE49-F238E27FC236}">
                <a16:creationId xmlns:a16="http://schemas.microsoft.com/office/drawing/2014/main" id="{22141F9F-34DC-5B63-517F-F7E0703B3899}"/>
              </a:ext>
            </a:extLst>
          </p:cNvPr>
          <p:cNvPicPr>
            <a:picLocks noChangeAspect="1"/>
          </p:cNvPicPr>
          <p:nvPr/>
        </p:nvPicPr>
        <p:blipFill>
          <a:blip r:embed="rId4"/>
          <a:stretch>
            <a:fillRect/>
          </a:stretch>
        </p:blipFill>
        <p:spPr>
          <a:xfrm>
            <a:off x="6934200" y="2402537"/>
            <a:ext cx="3581400" cy="1917700"/>
          </a:xfrm>
          <a:prstGeom prst="rect">
            <a:avLst/>
          </a:prstGeom>
        </p:spPr>
      </p:pic>
      <p:pic>
        <p:nvPicPr>
          <p:cNvPr id="7" name="Picture 6">
            <a:extLst>
              <a:ext uri="{FF2B5EF4-FFF2-40B4-BE49-F238E27FC236}">
                <a16:creationId xmlns:a16="http://schemas.microsoft.com/office/drawing/2014/main" id="{D8A7EEAF-8163-D275-B007-BFB25356EC64}"/>
              </a:ext>
            </a:extLst>
          </p:cNvPr>
          <p:cNvPicPr>
            <a:picLocks noChangeAspect="1"/>
          </p:cNvPicPr>
          <p:nvPr/>
        </p:nvPicPr>
        <p:blipFill>
          <a:blip r:embed="rId5"/>
          <a:stretch>
            <a:fillRect/>
          </a:stretch>
        </p:blipFill>
        <p:spPr>
          <a:xfrm>
            <a:off x="6508750" y="4518314"/>
            <a:ext cx="5257800" cy="482600"/>
          </a:xfrm>
          <a:prstGeom prst="rect">
            <a:avLst/>
          </a:prstGeom>
        </p:spPr>
      </p:pic>
      <p:pic>
        <p:nvPicPr>
          <p:cNvPr id="2050" name="Picture 2" descr="Strawberry Papayas — Melissas Produce">
            <a:extLst>
              <a:ext uri="{FF2B5EF4-FFF2-40B4-BE49-F238E27FC236}">
                <a16:creationId xmlns:a16="http://schemas.microsoft.com/office/drawing/2014/main" id="{9311AF2E-1971-262D-F77B-216E50EB7F1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70131" y="5010006"/>
            <a:ext cx="2006002" cy="168173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Jute - Sylvia Calvo BCN">
            <a:extLst>
              <a:ext uri="{FF2B5EF4-FFF2-40B4-BE49-F238E27FC236}">
                <a16:creationId xmlns:a16="http://schemas.microsoft.com/office/drawing/2014/main" id="{86361F32-6551-C9A5-6F3A-A2796CAD534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908005" y="5198991"/>
            <a:ext cx="1987080" cy="12741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73543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12" name="Rectangle 4111">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823CD59-2F07-8232-0659-AC1E048A780C}"/>
              </a:ext>
            </a:extLst>
          </p:cNvPr>
          <p:cNvSpPr>
            <a:spLocks noGrp="1"/>
          </p:cNvSpPr>
          <p:nvPr>
            <p:ph type="title"/>
          </p:nvPr>
        </p:nvSpPr>
        <p:spPr>
          <a:xfrm>
            <a:off x="640080" y="916058"/>
            <a:ext cx="4368602" cy="1956841"/>
          </a:xfrm>
        </p:spPr>
        <p:txBody>
          <a:bodyPr anchor="b">
            <a:normAutofit/>
          </a:bodyPr>
          <a:lstStyle/>
          <a:p>
            <a:r>
              <a:rPr lang="en-US" sz="4200" b="1" dirty="0">
                <a:latin typeface="Times New Roman" panose="02020603050405020304" pitchFamily="18" charset="0"/>
                <a:cs typeface="Times New Roman" panose="02020603050405020304" pitchFamily="18" charset="0"/>
              </a:rPr>
              <a:t>RESULT ANALYSIS</a:t>
            </a:r>
            <a:br>
              <a:rPr lang="en-US" sz="4200" b="1" dirty="0">
                <a:latin typeface="Times New Roman" panose="02020603050405020304" pitchFamily="18" charset="0"/>
                <a:cs typeface="Times New Roman" panose="02020603050405020304" pitchFamily="18" charset="0"/>
              </a:rPr>
            </a:br>
            <a:endParaRPr lang="en-US" sz="4200" dirty="0"/>
          </a:p>
        </p:txBody>
      </p:sp>
      <p:sp>
        <p:nvSpPr>
          <p:cNvPr id="4114"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643588F-5ED6-036E-480F-5B2B028C2C8E}"/>
              </a:ext>
            </a:extLst>
          </p:cNvPr>
          <p:cNvSpPr>
            <a:spLocks noGrp="1"/>
          </p:cNvSpPr>
          <p:nvPr>
            <p:ph idx="1"/>
          </p:nvPr>
        </p:nvSpPr>
        <p:spPr>
          <a:xfrm>
            <a:off x="640080" y="2872899"/>
            <a:ext cx="4243589" cy="3320668"/>
          </a:xfrm>
        </p:spPr>
        <p:txBody>
          <a:bodyPr>
            <a:normAutofit/>
          </a:bodyPr>
          <a:lstStyle/>
          <a:p>
            <a:r>
              <a:rPr lang="en-US" sz="1700">
                <a:cs typeface="Times New Roman" panose="02020603050405020304" pitchFamily="18" charset="0"/>
              </a:rPr>
              <a:t>From the results , it is clearly identified that the proposed system functions properly on the input data, manipulates it and provides the desirable output.</a:t>
            </a:r>
          </a:p>
          <a:p>
            <a:r>
              <a:rPr lang="en-US" sz="1700">
                <a:cs typeface="Times New Roman" panose="02020603050405020304" pitchFamily="18" charset="0"/>
              </a:rPr>
              <a:t>We have concluded that various factors affect the crop yield like pH level, temperature, rainfall, potassium, nitrogen, phosphorous , etc.</a:t>
            </a:r>
          </a:p>
          <a:p>
            <a:r>
              <a:rPr lang="en-US" sz="1700">
                <a:cs typeface="Times New Roman" panose="02020603050405020304" pitchFamily="18" charset="0"/>
              </a:rPr>
              <a:t>We have also concluded other things like crops that are summers based and the crops that are winter based.</a:t>
            </a:r>
          </a:p>
        </p:txBody>
      </p:sp>
      <p:pic>
        <p:nvPicPr>
          <p:cNvPr id="3074" name="Picture 2" descr="Crops">
            <a:extLst>
              <a:ext uri="{FF2B5EF4-FFF2-40B4-BE49-F238E27FC236}">
                <a16:creationId xmlns:a16="http://schemas.microsoft.com/office/drawing/2014/main" id="{2107EDA5-3345-A606-087E-76CADC2C090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0749" r="22297" b="-1"/>
          <a:stretch/>
        </p:blipFill>
        <p:spPr bwMode="auto">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40392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03" name="Rectangle 4102">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98" name="Picture 2" descr="Powerpoint Thank You Images | Free Photos, PNG Stickers, Wallpapers &amp;  Backgrounds - rawpixel">
            <a:extLst>
              <a:ext uri="{FF2B5EF4-FFF2-40B4-BE49-F238E27FC236}">
                <a16:creationId xmlns:a16="http://schemas.microsoft.com/office/drawing/2014/main" id="{2F95C87A-5AD2-D79D-F096-1F78EEA0EC6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915" r="8773"/>
          <a:stretch/>
        </p:blipFill>
        <p:spPr bwMode="auto">
          <a:xfrm>
            <a:off x="-1" y="0"/>
            <a:ext cx="10224748" cy="6993082"/>
          </a:xfrm>
          <a:prstGeom prst="rect">
            <a:avLst/>
          </a:prstGeom>
          <a:noFill/>
          <a:extLst>
            <a:ext uri="{909E8E84-426E-40DD-AFC4-6F175D3DCCD1}">
              <a14:hiddenFill xmlns:a14="http://schemas.microsoft.com/office/drawing/2010/main">
                <a:solidFill>
                  <a:srgbClr val="FFFFFF"/>
                </a:solidFill>
              </a14:hiddenFill>
            </a:ext>
          </a:extLst>
        </p:spPr>
      </p:pic>
      <p:sp>
        <p:nvSpPr>
          <p:cNvPr id="4105" name="Rectangle 4104">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0934919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00" name="Rectangle 3099">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Types of Crops">
            <a:extLst>
              <a:ext uri="{FF2B5EF4-FFF2-40B4-BE49-F238E27FC236}">
                <a16:creationId xmlns:a16="http://schemas.microsoft.com/office/drawing/2014/main" id="{1FA5A569-1463-F0B6-0469-465611AAEBD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5436"/>
          <a:stretch/>
        </p:blipFill>
        <p:spPr bwMode="auto">
          <a:xfrm>
            <a:off x="2522358" y="10"/>
            <a:ext cx="9669642" cy="6857990"/>
          </a:xfrm>
          <a:prstGeom prst="rect">
            <a:avLst/>
          </a:prstGeom>
          <a:noFill/>
          <a:extLst>
            <a:ext uri="{909E8E84-426E-40DD-AFC4-6F175D3DCCD1}">
              <a14:hiddenFill xmlns:a14="http://schemas.microsoft.com/office/drawing/2010/main">
                <a:solidFill>
                  <a:srgbClr val="FFFFFF"/>
                </a:solidFill>
              </a14:hiddenFill>
            </a:ext>
          </a:extLst>
        </p:spPr>
      </p:pic>
      <p:sp>
        <p:nvSpPr>
          <p:cNvPr id="3102" name="Rectangle 3101">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3984F4D-CF87-9E7A-1CCD-70F1BDF01CCB}"/>
              </a:ext>
            </a:extLst>
          </p:cNvPr>
          <p:cNvSpPr>
            <a:spLocks noGrp="1"/>
          </p:cNvSpPr>
          <p:nvPr>
            <p:ph type="title"/>
          </p:nvPr>
        </p:nvSpPr>
        <p:spPr>
          <a:xfrm>
            <a:off x="611262" y="375516"/>
            <a:ext cx="3822189" cy="1899912"/>
          </a:xfrm>
        </p:spPr>
        <p:txBody>
          <a:bodyPr>
            <a:normAutofit/>
          </a:bodyPr>
          <a:lstStyle/>
          <a:p>
            <a:r>
              <a:rPr lang="en-US" sz="3400" b="1" dirty="0">
                <a:latin typeface="Times New Roman" panose="02020603050405020304" pitchFamily="18" charset="0"/>
                <a:cs typeface="Times New Roman" panose="02020603050405020304" pitchFamily="18" charset="0"/>
              </a:rPr>
              <a:t>INTRODUCTION</a:t>
            </a:r>
            <a:br>
              <a:rPr lang="en-US" sz="3400" b="1" dirty="0">
                <a:latin typeface="Times New Roman" panose="02020603050405020304" pitchFamily="18" charset="0"/>
                <a:cs typeface="Times New Roman" panose="02020603050405020304" pitchFamily="18" charset="0"/>
              </a:rPr>
            </a:br>
            <a:endParaRPr lang="en-US" sz="3400" dirty="0"/>
          </a:p>
        </p:txBody>
      </p:sp>
      <p:sp>
        <p:nvSpPr>
          <p:cNvPr id="3" name="Content Placeholder 2">
            <a:extLst>
              <a:ext uri="{FF2B5EF4-FFF2-40B4-BE49-F238E27FC236}">
                <a16:creationId xmlns:a16="http://schemas.microsoft.com/office/drawing/2014/main" id="{0C7FD073-0B58-94E2-7625-AF81594FEA03}"/>
              </a:ext>
            </a:extLst>
          </p:cNvPr>
          <p:cNvSpPr>
            <a:spLocks noGrp="1"/>
          </p:cNvSpPr>
          <p:nvPr>
            <p:ph idx="1"/>
          </p:nvPr>
        </p:nvSpPr>
        <p:spPr>
          <a:xfrm>
            <a:off x="838200" y="1859973"/>
            <a:ext cx="3822189" cy="4316990"/>
          </a:xfrm>
        </p:spPr>
        <p:txBody>
          <a:bodyPr>
            <a:normAutofit fontScale="85000" lnSpcReduction="10000"/>
          </a:bodyPr>
          <a:lstStyle/>
          <a:p>
            <a:pPr marL="0" indent="0">
              <a:buNone/>
            </a:pPr>
            <a:r>
              <a:rPr lang="en-US" sz="13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a:effectLst/>
                <a:ea typeface="Times New Roman" panose="02020603050405020304" pitchFamily="18" charset="0"/>
                <a:cs typeface="Times New Roman" panose="02020603050405020304" pitchFamily="18" charset="0"/>
              </a:rPr>
              <a:t>Agriculture is vital for the development of the world. Farmers will always need</a:t>
            </a:r>
            <a:r>
              <a:rPr lang="en-US" sz="1800" spc="-45" dirty="0">
                <a:effectLst/>
                <a:ea typeface="Times New Roman" panose="02020603050405020304" pitchFamily="18" charset="0"/>
                <a:cs typeface="Times New Roman" panose="02020603050405020304" pitchFamily="18" charset="0"/>
              </a:rPr>
              <a:t> </a:t>
            </a:r>
            <a:r>
              <a:rPr lang="en-US" sz="1800" dirty="0">
                <a:effectLst/>
                <a:ea typeface="Times New Roman" panose="02020603050405020304" pitchFamily="18" charset="0"/>
                <a:cs typeface="Times New Roman" panose="02020603050405020304" pitchFamily="18" charset="0"/>
              </a:rPr>
              <a:t>information</a:t>
            </a:r>
            <a:r>
              <a:rPr lang="en-US" sz="1800" spc="-45" dirty="0">
                <a:effectLst/>
                <a:ea typeface="Times New Roman" panose="02020603050405020304" pitchFamily="18" charset="0"/>
                <a:cs typeface="Times New Roman" panose="02020603050405020304" pitchFamily="18" charset="0"/>
              </a:rPr>
              <a:t> </a:t>
            </a:r>
            <a:r>
              <a:rPr lang="en-US" sz="1800" dirty="0">
                <a:effectLst/>
                <a:ea typeface="Times New Roman" panose="02020603050405020304" pitchFamily="18" charset="0"/>
                <a:cs typeface="Times New Roman" panose="02020603050405020304" pitchFamily="18" charset="0"/>
              </a:rPr>
              <a:t>to</a:t>
            </a:r>
            <a:r>
              <a:rPr lang="en-US" sz="1800" spc="-35" dirty="0">
                <a:effectLst/>
                <a:ea typeface="Times New Roman" panose="02020603050405020304" pitchFamily="18" charset="0"/>
                <a:cs typeface="Times New Roman" panose="02020603050405020304" pitchFamily="18" charset="0"/>
              </a:rPr>
              <a:t> </a:t>
            </a:r>
            <a:r>
              <a:rPr lang="en-US" sz="1800" dirty="0">
                <a:effectLst/>
                <a:ea typeface="Times New Roman" panose="02020603050405020304" pitchFamily="18" charset="0"/>
                <a:cs typeface="Times New Roman" panose="02020603050405020304" pitchFamily="18" charset="0"/>
              </a:rPr>
              <a:t>refer</a:t>
            </a:r>
            <a:r>
              <a:rPr lang="en-US" sz="1800" spc="-50" dirty="0">
                <a:effectLst/>
                <a:ea typeface="Times New Roman" panose="02020603050405020304" pitchFamily="18" charset="0"/>
                <a:cs typeface="Times New Roman" panose="02020603050405020304" pitchFamily="18" charset="0"/>
              </a:rPr>
              <a:t> </a:t>
            </a:r>
            <a:r>
              <a:rPr lang="en-US" sz="1800" dirty="0">
                <a:effectLst/>
                <a:ea typeface="Times New Roman" panose="02020603050405020304" pitchFamily="18" charset="0"/>
                <a:cs typeface="Times New Roman" panose="02020603050405020304" pitchFamily="18" charset="0"/>
              </a:rPr>
              <a:t>to,</a:t>
            </a:r>
            <a:r>
              <a:rPr lang="en-US" sz="1800" spc="-55" dirty="0">
                <a:effectLst/>
                <a:ea typeface="Times New Roman" panose="02020603050405020304" pitchFamily="18" charset="0"/>
                <a:cs typeface="Times New Roman" panose="02020603050405020304" pitchFamily="18" charset="0"/>
              </a:rPr>
              <a:t> </a:t>
            </a:r>
            <a:r>
              <a:rPr lang="en-US" sz="1800" dirty="0">
                <a:effectLst/>
                <a:ea typeface="Times New Roman" panose="02020603050405020304" pitchFamily="18" charset="0"/>
                <a:cs typeface="Times New Roman" panose="02020603050405020304" pitchFamily="18" charset="0"/>
              </a:rPr>
              <a:t>most</a:t>
            </a:r>
            <a:r>
              <a:rPr lang="en-US" sz="1800" spc="-45" dirty="0">
                <a:effectLst/>
                <a:ea typeface="Times New Roman" panose="02020603050405020304" pitchFamily="18" charset="0"/>
                <a:cs typeface="Times New Roman" panose="02020603050405020304" pitchFamily="18" charset="0"/>
              </a:rPr>
              <a:t> </a:t>
            </a:r>
            <a:r>
              <a:rPr lang="en-US" sz="1800" dirty="0">
                <a:effectLst/>
                <a:ea typeface="Times New Roman" panose="02020603050405020304" pitchFamily="18" charset="0"/>
                <a:cs typeface="Times New Roman" panose="02020603050405020304" pitchFamily="18" charset="0"/>
              </a:rPr>
              <a:t>especially</a:t>
            </a:r>
            <a:r>
              <a:rPr lang="en-US" sz="1800" spc="-45" dirty="0">
                <a:effectLst/>
                <a:ea typeface="Times New Roman" panose="02020603050405020304" pitchFamily="18" charset="0"/>
                <a:cs typeface="Times New Roman" panose="02020603050405020304" pitchFamily="18" charset="0"/>
              </a:rPr>
              <a:t> </a:t>
            </a:r>
            <a:r>
              <a:rPr lang="en-US" sz="1800" dirty="0">
                <a:effectLst/>
                <a:ea typeface="Times New Roman" panose="02020603050405020304" pitchFamily="18" charset="0"/>
                <a:cs typeface="Times New Roman" panose="02020603050405020304" pitchFamily="18" charset="0"/>
              </a:rPr>
              <a:t>when</a:t>
            </a:r>
            <a:r>
              <a:rPr lang="en-US" sz="1800" spc="-45" dirty="0">
                <a:effectLst/>
                <a:ea typeface="Times New Roman" panose="02020603050405020304" pitchFamily="18" charset="0"/>
                <a:cs typeface="Times New Roman" panose="02020603050405020304" pitchFamily="18" charset="0"/>
              </a:rPr>
              <a:t> </a:t>
            </a:r>
            <a:r>
              <a:rPr lang="en-US" sz="1800" dirty="0">
                <a:effectLst/>
                <a:ea typeface="Times New Roman" panose="02020603050405020304" pitchFamily="18" charset="0"/>
                <a:cs typeface="Times New Roman" panose="02020603050405020304" pitchFamily="18" charset="0"/>
              </a:rPr>
              <a:t>growing</a:t>
            </a:r>
            <a:r>
              <a:rPr lang="en-US" sz="1800" spc="-35" dirty="0">
                <a:effectLst/>
                <a:ea typeface="Times New Roman" panose="02020603050405020304" pitchFamily="18" charset="0"/>
                <a:cs typeface="Times New Roman" panose="02020603050405020304" pitchFamily="18" charset="0"/>
              </a:rPr>
              <a:t> </a:t>
            </a:r>
            <a:r>
              <a:rPr lang="en-US" sz="1800" dirty="0">
                <a:effectLst/>
                <a:ea typeface="Times New Roman" panose="02020603050405020304" pitchFamily="18" charset="0"/>
                <a:cs typeface="Times New Roman" panose="02020603050405020304" pitchFamily="18" charset="0"/>
              </a:rPr>
              <a:t>crops</a:t>
            </a:r>
            <a:r>
              <a:rPr lang="en-US" sz="1800" spc="-35" dirty="0">
                <a:effectLst/>
                <a:ea typeface="Times New Roman" panose="02020603050405020304" pitchFamily="18" charset="0"/>
                <a:cs typeface="Times New Roman" panose="02020603050405020304" pitchFamily="18" charset="0"/>
              </a:rPr>
              <a:t> </a:t>
            </a:r>
            <a:r>
              <a:rPr lang="en-US" sz="1800" dirty="0">
                <a:effectLst/>
                <a:ea typeface="Times New Roman" panose="02020603050405020304" pitchFamily="18" charset="0"/>
                <a:cs typeface="Times New Roman" panose="02020603050405020304" pitchFamily="18" charset="0"/>
              </a:rPr>
              <a:t>that</a:t>
            </a:r>
            <a:r>
              <a:rPr lang="en-US" sz="1800" spc="-35" dirty="0">
                <a:effectLst/>
                <a:ea typeface="Times New Roman" panose="02020603050405020304" pitchFamily="18" charset="0"/>
                <a:cs typeface="Times New Roman" panose="02020603050405020304" pitchFamily="18" charset="0"/>
              </a:rPr>
              <a:t> </a:t>
            </a:r>
            <a:r>
              <a:rPr lang="en-US" sz="1800" dirty="0">
                <a:effectLst/>
                <a:ea typeface="Times New Roman" panose="02020603050405020304" pitchFamily="18" charset="0"/>
                <a:cs typeface="Times New Roman" panose="02020603050405020304" pitchFamily="18" charset="0"/>
              </a:rPr>
              <a:t>are</a:t>
            </a:r>
            <a:r>
              <a:rPr lang="en-US" sz="1800" spc="-50" dirty="0">
                <a:effectLst/>
                <a:ea typeface="Times New Roman" panose="02020603050405020304" pitchFamily="18" charset="0"/>
                <a:cs typeface="Times New Roman" panose="02020603050405020304" pitchFamily="18" charset="0"/>
              </a:rPr>
              <a:t> </a:t>
            </a:r>
            <a:r>
              <a:rPr lang="en-US" sz="1800" dirty="0">
                <a:effectLst/>
                <a:ea typeface="Times New Roman" panose="02020603050405020304" pitchFamily="18" charset="0"/>
                <a:cs typeface="Times New Roman" panose="02020603050405020304" pitchFamily="18" charset="0"/>
              </a:rPr>
              <a:t>not</a:t>
            </a:r>
            <a:r>
              <a:rPr lang="en-US" sz="1800" spc="-35" dirty="0">
                <a:effectLst/>
                <a:ea typeface="Times New Roman" panose="02020603050405020304" pitchFamily="18" charset="0"/>
                <a:cs typeface="Times New Roman" panose="02020603050405020304" pitchFamily="18" charset="0"/>
              </a:rPr>
              <a:t> </a:t>
            </a:r>
            <a:r>
              <a:rPr lang="en-US" sz="1800" dirty="0">
                <a:effectLst/>
                <a:ea typeface="Times New Roman" panose="02020603050405020304" pitchFamily="18" charset="0"/>
                <a:cs typeface="Times New Roman" panose="02020603050405020304" pitchFamily="18" charset="0"/>
              </a:rPr>
              <a:t>common</a:t>
            </a:r>
            <a:r>
              <a:rPr lang="en-US" sz="1800" spc="-35" dirty="0">
                <a:effectLst/>
                <a:ea typeface="Times New Roman" panose="02020603050405020304" pitchFamily="18" charset="0"/>
                <a:cs typeface="Times New Roman" panose="02020603050405020304" pitchFamily="18" charset="0"/>
              </a:rPr>
              <a:t> </a:t>
            </a:r>
            <a:r>
              <a:rPr lang="en-US" sz="1800" dirty="0">
                <a:effectLst/>
                <a:ea typeface="Times New Roman" panose="02020603050405020304" pitchFamily="18" charset="0"/>
                <a:cs typeface="Times New Roman" panose="02020603050405020304" pitchFamily="18" charset="0"/>
              </a:rPr>
              <a:t>in</a:t>
            </a:r>
            <a:r>
              <a:rPr lang="en-US" sz="1800" spc="-45" dirty="0">
                <a:effectLst/>
                <a:ea typeface="Times New Roman" panose="02020603050405020304" pitchFamily="18" charset="0"/>
                <a:cs typeface="Times New Roman" panose="02020603050405020304" pitchFamily="18" charset="0"/>
              </a:rPr>
              <a:t> </a:t>
            </a:r>
            <a:r>
              <a:rPr lang="en-US" sz="1800" dirty="0">
                <a:effectLst/>
                <a:ea typeface="Times New Roman" panose="02020603050405020304" pitchFamily="18" charset="0"/>
                <a:cs typeface="Times New Roman" panose="02020603050405020304" pitchFamily="18" charset="0"/>
              </a:rPr>
              <a:t>their land</a:t>
            </a:r>
            <a:r>
              <a:rPr lang="en-US" sz="1800" spc="-40" dirty="0">
                <a:effectLst/>
                <a:ea typeface="Times New Roman" panose="02020603050405020304" pitchFamily="18" charset="0"/>
                <a:cs typeface="Times New Roman" panose="02020603050405020304" pitchFamily="18" charset="0"/>
              </a:rPr>
              <a:t> </a:t>
            </a:r>
            <a:r>
              <a:rPr lang="en-US" sz="1800" dirty="0">
                <a:effectLst/>
                <a:ea typeface="Times New Roman" panose="02020603050405020304" pitchFamily="18" charset="0"/>
                <a:cs typeface="Times New Roman" panose="02020603050405020304" pitchFamily="18" charset="0"/>
              </a:rPr>
              <a:t>or</a:t>
            </a:r>
            <a:r>
              <a:rPr lang="en-US" sz="1800" spc="-35" dirty="0">
                <a:effectLst/>
                <a:ea typeface="Times New Roman" panose="02020603050405020304" pitchFamily="18" charset="0"/>
                <a:cs typeface="Times New Roman" panose="02020603050405020304" pitchFamily="18" charset="0"/>
              </a:rPr>
              <a:t> </a:t>
            </a:r>
            <a:r>
              <a:rPr lang="en-US" sz="1800" dirty="0">
                <a:effectLst/>
                <a:ea typeface="Times New Roman" panose="02020603050405020304" pitchFamily="18" charset="0"/>
                <a:cs typeface="Times New Roman" panose="02020603050405020304" pitchFamily="18" charset="0"/>
              </a:rPr>
              <a:t>culture</a:t>
            </a:r>
            <a:r>
              <a:rPr lang="en-US" sz="1800" spc="-35" dirty="0">
                <a:effectLst/>
                <a:ea typeface="Times New Roman" panose="02020603050405020304" pitchFamily="18" charset="0"/>
                <a:cs typeface="Times New Roman" panose="02020603050405020304" pitchFamily="18" charset="0"/>
              </a:rPr>
              <a:t> </a:t>
            </a:r>
            <a:r>
              <a:rPr lang="en-US" sz="1800" dirty="0">
                <a:effectLst/>
                <a:ea typeface="Times New Roman" panose="02020603050405020304" pitchFamily="18" charset="0"/>
                <a:cs typeface="Times New Roman" panose="02020603050405020304" pitchFamily="18" charset="0"/>
              </a:rPr>
              <a:t>.</a:t>
            </a:r>
            <a:r>
              <a:rPr lang="en-US" sz="1800" spc="-50" dirty="0">
                <a:effectLst/>
                <a:ea typeface="Times New Roman" panose="02020603050405020304" pitchFamily="18" charset="0"/>
                <a:cs typeface="Times New Roman" panose="02020603050405020304" pitchFamily="18" charset="0"/>
              </a:rPr>
              <a:t> </a:t>
            </a:r>
            <a:r>
              <a:rPr lang="en-US" sz="1800" dirty="0">
                <a:effectLst/>
                <a:ea typeface="Times New Roman" panose="02020603050405020304" pitchFamily="18" charset="0"/>
                <a:cs typeface="Times New Roman" panose="02020603050405020304" pitchFamily="18" charset="0"/>
              </a:rPr>
              <a:t>There is, therefore, a need for a system that allows farmers access to relevant information</a:t>
            </a:r>
            <a:r>
              <a:rPr lang="en-US" sz="1800" spc="-155" dirty="0">
                <a:effectLst/>
                <a:ea typeface="Times New Roman" panose="02020603050405020304" pitchFamily="18" charset="0"/>
                <a:cs typeface="Times New Roman" panose="02020603050405020304" pitchFamily="18" charset="0"/>
              </a:rPr>
              <a:t> </a:t>
            </a:r>
            <a:endParaRPr lang="en-US" sz="1800" dirty="0">
              <a:cs typeface="Times New Roman" panose="02020603050405020304" pitchFamily="18" charset="0"/>
            </a:endParaRPr>
          </a:p>
          <a:p>
            <a:r>
              <a:rPr lang="en-US" sz="1800" dirty="0">
                <a:cs typeface="Times New Roman" panose="02020603050405020304" pitchFamily="18" charset="0"/>
              </a:rPr>
              <a:t>Crop prediction technology is used to predict the suitable crop by sensing the various parameters of soil( such as pH, nitrogen, phosphate, potassium), and also parameter related to atmosphere( such as sunshine hours, temperature and rainfall)</a:t>
            </a:r>
          </a:p>
          <a:p>
            <a:r>
              <a:rPr lang="en-US" sz="1800" dirty="0">
                <a:cs typeface="Times New Roman" panose="02020603050405020304" pitchFamily="18" charset="0"/>
              </a:rPr>
              <a:t>These weather conditions have a direct affect on crop yield</a:t>
            </a:r>
          </a:p>
          <a:p>
            <a:r>
              <a:rPr lang="en-US" sz="1800" dirty="0">
                <a:cs typeface="Times New Roman" panose="02020603050405020304" pitchFamily="18" charset="0"/>
              </a:rPr>
              <a:t>Hence these parameters are considered as the input for the proposed system and based on the manipulations with these inputs, the desired outputs must be produced</a:t>
            </a:r>
          </a:p>
        </p:txBody>
      </p:sp>
    </p:spTree>
    <p:extLst>
      <p:ext uri="{BB962C8B-B14F-4D97-AF65-F5344CB8AC3E}">
        <p14:creationId xmlns:p14="http://schemas.microsoft.com/office/powerpoint/2010/main" val="275274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56" name="Rectangle 1055">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8" name="Freeform: Shape 1057">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63FA149-DEC1-E9E7-1567-4529F6E15BC0}"/>
              </a:ext>
            </a:extLst>
          </p:cNvPr>
          <p:cNvSpPr>
            <a:spLocks noGrp="1"/>
          </p:cNvSpPr>
          <p:nvPr>
            <p:ph type="title"/>
          </p:nvPr>
        </p:nvSpPr>
        <p:spPr>
          <a:xfrm>
            <a:off x="483436" y="1101617"/>
            <a:ext cx="3200400" cy="4461163"/>
          </a:xfrm>
        </p:spPr>
        <p:txBody>
          <a:bodyPr>
            <a:normAutofit/>
          </a:bodyPr>
          <a:lstStyle/>
          <a:p>
            <a:r>
              <a:rPr lang="en-US" b="1" dirty="0">
                <a:latin typeface="Times New Roman" panose="02020603050405020304" pitchFamily="18" charset="0"/>
                <a:cs typeface="Times New Roman" panose="02020603050405020304" pitchFamily="18" charset="0"/>
              </a:rPr>
              <a:t>STEPS REQUIRED</a:t>
            </a:r>
            <a:br>
              <a:rPr lang="en-US" b="1" dirty="0">
                <a:solidFill>
                  <a:srgbClr val="FFFFFF"/>
                </a:solidFill>
                <a:latin typeface="Times New Roman" panose="02020603050405020304" pitchFamily="18" charset="0"/>
                <a:cs typeface="Times New Roman" panose="02020603050405020304" pitchFamily="18" charset="0"/>
              </a:rPr>
            </a:br>
            <a:endParaRPr lang="en-US" dirty="0">
              <a:solidFill>
                <a:srgbClr val="FFFFFF"/>
              </a:solidFill>
            </a:endParaRPr>
          </a:p>
        </p:txBody>
      </p:sp>
      <p:sp>
        <p:nvSpPr>
          <p:cNvPr id="1060" name="Arc 1059">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3FE041FB-F009-93C8-69EC-D86AE6F35C9B}"/>
              </a:ext>
            </a:extLst>
          </p:cNvPr>
          <p:cNvSpPr>
            <a:spLocks noGrp="1"/>
          </p:cNvSpPr>
          <p:nvPr>
            <p:ph idx="1"/>
          </p:nvPr>
        </p:nvSpPr>
        <p:spPr>
          <a:xfrm>
            <a:off x="4447308" y="218210"/>
            <a:ext cx="6906491" cy="5958754"/>
          </a:xfrm>
        </p:spPr>
        <p:txBody>
          <a:bodyPr anchor="ctr">
            <a:normAutofit/>
          </a:bodyPr>
          <a:lstStyle/>
          <a:p>
            <a:pPr marL="0" indent="0">
              <a:buNone/>
            </a:pPr>
            <a:r>
              <a:rPr lang="en-US" sz="2000" dirty="0">
                <a:latin typeface="Times New Roman" panose="02020603050405020304" pitchFamily="18" charset="0"/>
                <a:cs typeface="Times New Roman" panose="02020603050405020304" pitchFamily="18" charset="0"/>
              </a:rPr>
              <a:t>Dataset from- </a:t>
            </a:r>
            <a:r>
              <a:rPr lang="en-US" sz="2000" dirty="0">
                <a:latin typeface="Times New Roman" panose="02020603050405020304" pitchFamily="18" charset="0"/>
                <a:cs typeface="Times New Roman" panose="02020603050405020304" pitchFamily="18" charset="0"/>
                <a:hlinkClick r:id="rId2"/>
              </a:rPr>
              <a:t>https://www.kaggle.com/datasets/atharvaingle/crop-recommendation-dataset</a:t>
            </a:r>
            <a:endParaRPr lang="en-US" sz="2000" dirty="0">
              <a:latin typeface="Times New Roman" panose="02020603050405020304" pitchFamily="18" charset="0"/>
              <a:cs typeface="Times New Roman" panose="02020603050405020304" pitchFamily="18" charset="0"/>
            </a:endParaRPr>
          </a:p>
          <a:p>
            <a:pPr marL="0" indent="0">
              <a:buNone/>
            </a:pPr>
            <a:endParaRPr lang="en-US" sz="2600" dirty="0">
              <a:latin typeface="Times New Roman" panose="02020603050405020304" pitchFamily="18" charset="0"/>
              <a:cs typeface="Times New Roman" panose="02020603050405020304" pitchFamily="18" charset="0"/>
            </a:endParaRPr>
          </a:p>
          <a:p>
            <a:r>
              <a:rPr lang="en-US" sz="2600" dirty="0">
                <a:latin typeface="Times New Roman" panose="02020603050405020304" pitchFamily="18" charset="0"/>
                <a:cs typeface="Times New Roman" panose="02020603050405020304" pitchFamily="18" charset="0"/>
              </a:rPr>
              <a:t>collecting the data</a:t>
            </a:r>
          </a:p>
          <a:p>
            <a:r>
              <a:rPr lang="en-US" sz="2600" dirty="0">
                <a:latin typeface="Times New Roman" panose="02020603050405020304" pitchFamily="18" charset="0"/>
                <a:cs typeface="Times New Roman" panose="02020603050405020304" pitchFamily="18" charset="0"/>
              </a:rPr>
              <a:t>Importing libraries</a:t>
            </a:r>
          </a:p>
          <a:p>
            <a:r>
              <a:rPr lang="en-US" sz="2600" dirty="0">
                <a:latin typeface="Times New Roman" panose="02020603050405020304" pitchFamily="18" charset="0"/>
                <a:cs typeface="Times New Roman" panose="02020603050405020304" pitchFamily="18" charset="0"/>
              </a:rPr>
              <a:t>Reading the dataset</a:t>
            </a:r>
          </a:p>
          <a:p>
            <a:r>
              <a:rPr lang="en-US" sz="2600" dirty="0">
                <a:latin typeface="Times New Roman" panose="02020603050405020304" pitchFamily="18" charset="0"/>
                <a:cs typeface="Times New Roman" panose="02020603050405020304" pitchFamily="18" charset="0"/>
              </a:rPr>
              <a:t>Cleaning Data</a:t>
            </a:r>
          </a:p>
          <a:p>
            <a:r>
              <a:rPr lang="en-US" sz="2600" dirty="0">
                <a:latin typeface="Times New Roman" panose="02020603050405020304" pitchFamily="18" charset="0"/>
                <a:cs typeface="Times New Roman" panose="02020603050405020304" pitchFamily="18" charset="0"/>
              </a:rPr>
              <a:t>Data visualization</a:t>
            </a:r>
          </a:p>
          <a:p>
            <a:r>
              <a:rPr lang="en-IN" sz="2600" dirty="0">
                <a:latin typeface="Times New Roman" panose="02020603050405020304" pitchFamily="18" charset="0"/>
                <a:cs typeface="Times New Roman" panose="02020603050405020304" pitchFamily="18" charset="0"/>
              </a:rPr>
              <a:t>Splitting the data into train and test</a:t>
            </a:r>
          </a:p>
          <a:p>
            <a:r>
              <a:rPr lang="en-IN" sz="2600" dirty="0">
                <a:latin typeface="Times New Roman" panose="02020603050405020304" pitchFamily="18" charset="0"/>
                <a:cs typeface="Times New Roman" panose="02020603050405020304" pitchFamily="18" charset="0"/>
              </a:rPr>
              <a:t>Training the model with different classifiers</a:t>
            </a:r>
          </a:p>
          <a:p>
            <a:r>
              <a:rPr lang="en-IN" sz="2600" dirty="0">
                <a:latin typeface="Times New Roman" panose="02020603050405020304" pitchFamily="18" charset="0"/>
                <a:cs typeface="Times New Roman" panose="02020603050405020304" pitchFamily="18" charset="0"/>
              </a:rPr>
              <a:t>Identifying the best classifier</a:t>
            </a:r>
          </a:p>
          <a:p>
            <a:r>
              <a:rPr lang="en-IN" sz="2600" dirty="0">
                <a:latin typeface="Times New Roman" panose="02020603050405020304" pitchFamily="18" charset="0"/>
                <a:cs typeface="Times New Roman" panose="02020603050405020304" pitchFamily="18" charset="0"/>
              </a:rPr>
              <a:t>Prediction of crops</a:t>
            </a:r>
            <a:endParaRPr lang="en-US" sz="2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712449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itle 1">
            <a:extLst>
              <a:ext uri="{FF2B5EF4-FFF2-40B4-BE49-F238E27FC236}">
                <a16:creationId xmlns:a16="http://schemas.microsoft.com/office/drawing/2014/main" id="{22A50F4A-3A92-A873-018D-EE7DFA1B1C9C}"/>
              </a:ext>
            </a:extLst>
          </p:cNvPr>
          <p:cNvSpPr>
            <a:spLocks noGrp="1"/>
          </p:cNvSpPr>
          <p:nvPr>
            <p:ph type="title"/>
          </p:nvPr>
        </p:nvSpPr>
        <p:spPr>
          <a:xfrm>
            <a:off x="1295400" y="669925"/>
            <a:ext cx="4800600" cy="1325563"/>
          </a:xfrm>
        </p:spPr>
        <p:txBody>
          <a:bodyPr anchor="b">
            <a:normAutofit/>
          </a:bodyPr>
          <a:lstStyle/>
          <a:p>
            <a:r>
              <a:rPr lang="en-US">
                <a:solidFill>
                  <a:schemeClr val="bg1"/>
                </a:solidFill>
              </a:rPr>
              <a:t>DATA VISUALIZATION</a:t>
            </a:r>
          </a:p>
        </p:txBody>
      </p:sp>
      <p:cxnSp>
        <p:nvCxnSpPr>
          <p:cNvPr id="32" name="Straight Connector 31">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 y="2026340"/>
            <a:ext cx="6095999"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Content Placeholder 5">
            <a:extLst>
              <a:ext uri="{FF2B5EF4-FFF2-40B4-BE49-F238E27FC236}">
                <a16:creationId xmlns:a16="http://schemas.microsoft.com/office/drawing/2014/main" id="{0FF3591D-D010-32B0-AC50-F39AD533A8AA}"/>
              </a:ext>
            </a:extLst>
          </p:cNvPr>
          <p:cNvSpPr>
            <a:spLocks noGrp="1"/>
          </p:cNvSpPr>
          <p:nvPr>
            <p:ph idx="1"/>
          </p:nvPr>
        </p:nvSpPr>
        <p:spPr>
          <a:xfrm>
            <a:off x="1295400" y="2288833"/>
            <a:ext cx="4800600" cy="3711571"/>
          </a:xfrm>
        </p:spPr>
        <p:txBody>
          <a:bodyPr>
            <a:normAutofit/>
          </a:bodyPr>
          <a:lstStyle/>
          <a:p>
            <a:r>
              <a:rPr lang="en-IN" sz="1700">
                <a:solidFill>
                  <a:schemeClr val="bg1"/>
                </a:solidFill>
              </a:rPr>
              <a:t>We have created a grid of histograms, each depicting the frequency distribution of a particular numeric column with 10 bins. This visualization helps to understand the spread, skewness, and central tendency of the numeric data.</a:t>
            </a:r>
          </a:p>
          <a:p>
            <a:endParaRPr lang="en-IN" sz="1700">
              <a:solidFill>
                <a:schemeClr val="bg1"/>
              </a:solidFill>
            </a:endParaRPr>
          </a:p>
          <a:p>
            <a:r>
              <a:rPr lang="en-IN" sz="1700">
                <a:solidFill>
                  <a:schemeClr val="bg1"/>
                </a:solidFill>
              </a:rPr>
              <a:t>We have created a scatter plot to illustrate the relationship between two variables, temperature and rainfall, using the Seaborn library. This scatter plot allows us to visualize correlations or patterns between temperature and rainfall and assess the influence of the 'label' variable on these relationships.</a:t>
            </a:r>
            <a:endParaRPr lang="en-US" sz="1700">
              <a:solidFill>
                <a:schemeClr val="bg1"/>
              </a:solidFill>
            </a:endParaRPr>
          </a:p>
        </p:txBody>
      </p:sp>
      <p:pic>
        <p:nvPicPr>
          <p:cNvPr id="8" name="Picture 7" descr="A screen shot of a graph&#10;&#10;Description automatically generated">
            <a:extLst>
              <a:ext uri="{FF2B5EF4-FFF2-40B4-BE49-F238E27FC236}">
                <a16:creationId xmlns:a16="http://schemas.microsoft.com/office/drawing/2014/main" id="{7337A312-D5B6-AA14-D9E5-64FA5CC9F2E6}"/>
              </a:ext>
            </a:extLst>
          </p:cNvPr>
          <p:cNvPicPr>
            <a:picLocks noChangeAspect="1"/>
          </p:cNvPicPr>
          <p:nvPr/>
        </p:nvPicPr>
        <p:blipFill rotWithShape="1">
          <a:blip r:embed="rId2"/>
          <a:srcRect l="268" r="2339" b="-1"/>
          <a:stretch/>
        </p:blipFill>
        <p:spPr>
          <a:xfrm>
            <a:off x="7825071" y="3512862"/>
            <a:ext cx="3996260" cy="3276493"/>
          </a:xfrm>
          <a:prstGeom prst="rect">
            <a:avLst/>
          </a:prstGeom>
        </p:spPr>
      </p:pic>
      <p:sp>
        <p:nvSpPr>
          <p:cNvPr id="34" name="Rectangle 33">
            <a:extLst>
              <a:ext uri="{FF2B5EF4-FFF2-40B4-BE49-F238E27FC236}">
                <a16:creationId xmlns:a16="http://schemas.microsoft.com/office/drawing/2014/main" id="{C87417AF-190E-4D6E-AFA6-7D3E84B0B4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1603" y="182859"/>
            <a:ext cx="3996261" cy="3177496"/>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80B30ED8-273E-4C07-8568-2FE5CC5C48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5071" y="3543213"/>
            <a:ext cx="3996261" cy="3177496"/>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0C48B8DC-9CD5-944D-7D25-301B91129B20}"/>
              </a:ext>
            </a:extLst>
          </p:cNvPr>
          <p:cNvPicPr>
            <a:picLocks noChangeAspect="1"/>
          </p:cNvPicPr>
          <p:nvPr/>
        </p:nvPicPr>
        <p:blipFill>
          <a:blip r:embed="rId3"/>
          <a:stretch>
            <a:fillRect/>
          </a:stretch>
        </p:blipFill>
        <p:spPr>
          <a:xfrm>
            <a:off x="5838933" y="131078"/>
            <a:ext cx="4697450" cy="3250706"/>
          </a:xfrm>
          <a:prstGeom prst="rect">
            <a:avLst/>
          </a:prstGeom>
        </p:spPr>
      </p:pic>
    </p:spTree>
    <p:extLst>
      <p:ext uri="{BB962C8B-B14F-4D97-AF65-F5344CB8AC3E}">
        <p14:creationId xmlns:p14="http://schemas.microsoft.com/office/powerpoint/2010/main" val="24630969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3" name="Rectangle 52">
            <a:extLst>
              <a:ext uri="{FF2B5EF4-FFF2-40B4-BE49-F238E27FC236}">
                <a16:creationId xmlns:a16="http://schemas.microsoft.com/office/drawing/2014/main" id="{2151139A-886F-4B97-8815-729AD3831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55" name="Rectangle 54">
            <a:extLst>
              <a:ext uri="{FF2B5EF4-FFF2-40B4-BE49-F238E27FC236}">
                <a16:creationId xmlns:a16="http://schemas.microsoft.com/office/drawing/2014/main" id="{5428AC11-BFDF-42EF-80FF-717BBF9090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08628" y="1408629"/>
            <a:ext cx="6858000" cy="4040744"/>
          </a:xfrm>
          <a:prstGeom prst="rect">
            <a:avLst/>
          </a:prstGeom>
          <a:gradFill>
            <a:gsLst>
              <a:gs pos="1100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Rectangle 56">
            <a:extLst>
              <a:ext uri="{FF2B5EF4-FFF2-40B4-BE49-F238E27FC236}">
                <a16:creationId xmlns:a16="http://schemas.microsoft.com/office/drawing/2014/main" id="{2CC56AF6-38E4-490B-8E2B-1A1037B4ED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9565" y="2659832"/>
            <a:ext cx="4355594" cy="4040742"/>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2339A6F5-AD6A-4D80-8AD9-6290D13AC4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513"/>
            <a:ext cx="6857572" cy="3581401"/>
          </a:xfrm>
          <a:prstGeom prst="rect">
            <a:avLst/>
          </a:prstGeom>
          <a:gradFill>
            <a:gsLst>
              <a:gs pos="0">
                <a:srgbClr val="000000">
                  <a:alpha val="61000"/>
                </a:srgbClr>
              </a:gs>
              <a:gs pos="95000">
                <a:schemeClr val="accent5">
                  <a:alpha val="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48FF142-A5C4-DC97-BC6F-93A7AA4F0B32}"/>
              </a:ext>
            </a:extLst>
          </p:cNvPr>
          <p:cNvSpPr>
            <a:spLocks noGrp="1"/>
          </p:cNvSpPr>
          <p:nvPr>
            <p:ph type="title"/>
          </p:nvPr>
        </p:nvSpPr>
        <p:spPr>
          <a:xfrm>
            <a:off x="578887" y="1922228"/>
            <a:ext cx="2878688" cy="2757975"/>
          </a:xfrm>
        </p:spPr>
        <p:txBody>
          <a:bodyPr vert="horz" lIns="91440" tIns="45720" rIns="91440" bIns="45720" rtlCol="0" anchor="t">
            <a:noAutofit/>
          </a:bodyPr>
          <a:lstStyle/>
          <a:p>
            <a:r>
              <a:rPr lang="en-US" sz="2000" b="0" i="0" dirty="0">
                <a:solidFill>
                  <a:srgbClr val="FFFFFF"/>
                </a:solidFill>
                <a:effectLst/>
              </a:rPr>
              <a:t>For each attribute, the code calculates and displays the following statistics:</a:t>
            </a:r>
            <a:br>
              <a:rPr lang="en-US" sz="2000" b="0" i="0" dirty="0">
                <a:solidFill>
                  <a:srgbClr val="FFFFFF"/>
                </a:solidFill>
                <a:effectLst/>
              </a:rPr>
            </a:br>
            <a:r>
              <a:rPr lang="en-US" sz="2000" b="1" i="0" dirty="0">
                <a:solidFill>
                  <a:srgbClr val="FFFFFF"/>
                </a:solidFill>
                <a:effectLst/>
              </a:rPr>
              <a:t>Minimum value</a:t>
            </a:r>
            <a:r>
              <a:rPr lang="en-US" sz="2000" b="0" i="0" dirty="0">
                <a:solidFill>
                  <a:srgbClr val="FFFFFF"/>
                </a:solidFill>
                <a:effectLst/>
              </a:rPr>
              <a:t>: The lowest recorded value in the dataset for the selected crop type.</a:t>
            </a:r>
            <a:br>
              <a:rPr lang="en-US" sz="2000" b="0" i="0" dirty="0">
                <a:solidFill>
                  <a:srgbClr val="FFFFFF"/>
                </a:solidFill>
                <a:effectLst/>
              </a:rPr>
            </a:br>
            <a:r>
              <a:rPr lang="en-US" sz="2000" b="1" i="0" dirty="0">
                <a:solidFill>
                  <a:srgbClr val="FFFFFF"/>
                </a:solidFill>
                <a:effectLst/>
              </a:rPr>
              <a:t>Average value</a:t>
            </a:r>
            <a:r>
              <a:rPr lang="en-US" sz="2000" b="0" i="0" dirty="0">
                <a:solidFill>
                  <a:srgbClr val="FFFFFF"/>
                </a:solidFill>
                <a:effectLst/>
              </a:rPr>
              <a:t>: The mean or average of the data.</a:t>
            </a:r>
            <a:br>
              <a:rPr lang="en-US" sz="2000" b="0" i="0" dirty="0">
                <a:solidFill>
                  <a:srgbClr val="FFFFFF"/>
                </a:solidFill>
                <a:effectLst/>
              </a:rPr>
            </a:br>
            <a:r>
              <a:rPr lang="en-US" sz="2000" b="1" i="0" dirty="0">
                <a:solidFill>
                  <a:srgbClr val="FFFFFF"/>
                </a:solidFill>
                <a:effectLst/>
              </a:rPr>
              <a:t>Maximum value</a:t>
            </a:r>
            <a:r>
              <a:rPr lang="en-US" sz="2000" b="0" i="0" dirty="0">
                <a:solidFill>
                  <a:srgbClr val="FFFFFF"/>
                </a:solidFill>
                <a:effectLst/>
              </a:rPr>
              <a:t>: The highest recorded value for the crop.</a:t>
            </a:r>
            <a:br>
              <a:rPr lang="en-US" sz="2000" b="0" i="0" dirty="0">
                <a:solidFill>
                  <a:srgbClr val="FFFFFF"/>
                </a:solidFill>
                <a:effectLst/>
              </a:rPr>
            </a:br>
            <a:endParaRPr lang="en-US" sz="2000" dirty="0">
              <a:solidFill>
                <a:srgbClr val="FFFFFF"/>
              </a:solidFill>
            </a:endParaRPr>
          </a:p>
        </p:txBody>
      </p:sp>
      <p:pic>
        <p:nvPicPr>
          <p:cNvPr id="5" name="Picture 4" descr="A white paper with black text&#10;&#10;Description automatically generated">
            <a:extLst>
              <a:ext uri="{FF2B5EF4-FFF2-40B4-BE49-F238E27FC236}">
                <a16:creationId xmlns:a16="http://schemas.microsoft.com/office/drawing/2014/main" id="{D578679B-9276-2DA1-D55B-4282A9834B1C}"/>
              </a:ext>
            </a:extLst>
          </p:cNvPr>
          <p:cNvPicPr>
            <a:picLocks noChangeAspect="1"/>
          </p:cNvPicPr>
          <p:nvPr/>
        </p:nvPicPr>
        <p:blipFill rotWithShape="1">
          <a:blip r:embed="rId2"/>
          <a:srcRect l="2333" r="22648"/>
          <a:stretch/>
        </p:blipFill>
        <p:spPr>
          <a:xfrm>
            <a:off x="4813810" y="736370"/>
            <a:ext cx="3070227" cy="5385001"/>
          </a:xfrm>
          <a:prstGeom prst="rect">
            <a:avLst/>
          </a:prstGeom>
        </p:spPr>
      </p:pic>
      <p:pic>
        <p:nvPicPr>
          <p:cNvPr id="4" name="Content Placeholder 3" descr="A white paper with black text&#10;&#10;Description automatically generated">
            <a:extLst>
              <a:ext uri="{FF2B5EF4-FFF2-40B4-BE49-F238E27FC236}">
                <a16:creationId xmlns:a16="http://schemas.microsoft.com/office/drawing/2014/main" id="{E441639F-797F-79DB-B722-35EAF63475F7}"/>
              </a:ext>
            </a:extLst>
          </p:cNvPr>
          <p:cNvPicPr>
            <a:picLocks noGrp="1" noChangeAspect="1"/>
          </p:cNvPicPr>
          <p:nvPr>
            <p:ph idx="1"/>
          </p:nvPr>
        </p:nvPicPr>
        <p:blipFill rotWithShape="1">
          <a:blip r:embed="rId3"/>
          <a:srcRect r="6148"/>
          <a:stretch/>
        </p:blipFill>
        <p:spPr>
          <a:xfrm>
            <a:off x="8302196" y="736370"/>
            <a:ext cx="3070409" cy="5385262"/>
          </a:xfrm>
          <a:prstGeom prst="rect">
            <a:avLst/>
          </a:prstGeom>
        </p:spPr>
      </p:pic>
    </p:spTree>
    <p:extLst>
      <p:ext uri="{BB962C8B-B14F-4D97-AF65-F5344CB8AC3E}">
        <p14:creationId xmlns:p14="http://schemas.microsoft.com/office/powerpoint/2010/main" val="17274476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4" name="Rectangle 50">
            <a:extLst>
              <a:ext uri="{FF2B5EF4-FFF2-40B4-BE49-F238E27FC236}">
                <a16:creationId xmlns:a16="http://schemas.microsoft.com/office/drawing/2014/main" id="{7FF47CB7-972F-479F-A36D-9E72D26EC8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Freeform: Shape 52">
            <a:extLst>
              <a:ext uri="{FF2B5EF4-FFF2-40B4-BE49-F238E27FC236}">
                <a16:creationId xmlns:a16="http://schemas.microsoft.com/office/drawing/2014/main" id="{0D153B68-5844-490D-8E67-F616D6D72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1766176" cy="2061837"/>
          </a:xfrm>
          <a:custGeom>
            <a:avLst/>
            <a:gdLst>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13657 w 10768629"/>
              <a:gd name="connsiteY144" fmla="*/ 1730706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84330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Lst>
            <a:rect l="l" t="t" r="r" b="b"/>
            <a:pathLst>
              <a:path w="10768629" h="1978172">
                <a:moveTo>
                  <a:pt x="0" y="0"/>
                </a:moveTo>
                <a:lnTo>
                  <a:pt x="10768629" y="0"/>
                </a:lnTo>
                <a:lnTo>
                  <a:pt x="10733254" y="31439"/>
                </a:lnTo>
                <a:lnTo>
                  <a:pt x="10727085" y="37910"/>
                </a:lnTo>
                <a:cubicBezTo>
                  <a:pt x="10712973" y="56080"/>
                  <a:pt x="10699457" y="78430"/>
                  <a:pt x="10675953" y="68623"/>
                </a:cubicBezTo>
                <a:cubicBezTo>
                  <a:pt x="10685972" y="89202"/>
                  <a:pt x="10641629" y="69781"/>
                  <a:pt x="10637091" y="90361"/>
                </a:cubicBezTo>
                <a:cubicBezTo>
                  <a:pt x="10635214" y="107005"/>
                  <a:pt x="10621323" y="104993"/>
                  <a:pt x="10610971" y="110764"/>
                </a:cubicBezTo>
                <a:cubicBezTo>
                  <a:pt x="10603980" y="127568"/>
                  <a:pt x="10551417" y="141180"/>
                  <a:pt x="10532872" y="138028"/>
                </a:cubicBezTo>
                <a:cubicBezTo>
                  <a:pt x="10480300" y="119072"/>
                  <a:pt x="10440532" y="186296"/>
                  <a:pt x="10398558" y="172911"/>
                </a:cubicBezTo>
                <a:cubicBezTo>
                  <a:pt x="10387708" y="174114"/>
                  <a:pt x="10378792" y="177646"/>
                  <a:pt x="10371128" y="182609"/>
                </a:cubicBezTo>
                <a:lnTo>
                  <a:pt x="10352178" y="199976"/>
                </a:lnTo>
                <a:lnTo>
                  <a:pt x="10351815" y="211879"/>
                </a:lnTo>
                <a:lnTo>
                  <a:pt x="10337471" y="218661"/>
                </a:lnTo>
                <a:lnTo>
                  <a:pt x="10334625" y="222351"/>
                </a:lnTo>
                <a:cubicBezTo>
                  <a:pt x="10321108" y="225227"/>
                  <a:pt x="10278615" y="228401"/>
                  <a:pt x="10256365" y="235917"/>
                </a:cubicBezTo>
                <a:cubicBezTo>
                  <a:pt x="10218136" y="258033"/>
                  <a:pt x="10224552" y="209685"/>
                  <a:pt x="10201127" y="267448"/>
                </a:cubicBezTo>
                <a:cubicBezTo>
                  <a:pt x="10121320" y="273476"/>
                  <a:pt x="10040763" y="345580"/>
                  <a:pt x="9961218" y="326720"/>
                </a:cubicBezTo>
                <a:cubicBezTo>
                  <a:pt x="9980173" y="341621"/>
                  <a:pt x="9883038" y="318484"/>
                  <a:pt x="9859715" y="355698"/>
                </a:cubicBezTo>
                <a:cubicBezTo>
                  <a:pt x="9812822" y="367758"/>
                  <a:pt x="9752089" y="383830"/>
                  <a:pt x="9679867" y="399081"/>
                </a:cubicBezTo>
                <a:cubicBezTo>
                  <a:pt x="9618357" y="415668"/>
                  <a:pt x="9525492" y="446315"/>
                  <a:pt x="9490654" y="455225"/>
                </a:cubicBezTo>
                <a:lnTo>
                  <a:pt x="9470837" y="452539"/>
                </a:lnTo>
                <a:lnTo>
                  <a:pt x="9469082" y="454891"/>
                </a:lnTo>
                <a:cubicBezTo>
                  <a:pt x="9460057" y="461184"/>
                  <a:pt x="9453495" y="461729"/>
                  <a:pt x="9448038" y="459733"/>
                </a:cubicBezTo>
                <a:lnTo>
                  <a:pt x="9396821" y="455795"/>
                </a:lnTo>
                <a:lnTo>
                  <a:pt x="9392197" y="459796"/>
                </a:lnTo>
                <a:lnTo>
                  <a:pt x="9347994" y="464462"/>
                </a:lnTo>
                <a:cubicBezTo>
                  <a:pt x="9347959" y="465155"/>
                  <a:pt x="9347925" y="465846"/>
                  <a:pt x="9347889" y="466539"/>
                </a:cubicBezTo>
                <a:cubicBezTo>
                  <a:pt x="9346648" y="471307"/>
                  <a:pt x="9343831" y="475025"/>
                  <a:pt x="9337639" y="476654"/>
                </a:cubicBezTo>
                <a:cubicBezTo>
                  <a:pt x="9354547" y="503661"/>
                  <a:pt x="9307720" y="510631"/>
                  <a:pt x="9287964" y="513052"/>
                </a:cubicBezTo>
                <a:cubicBezTo>
                  <a:pt x="9269905" y="526173"/>
                  <a:pt x="9245386" y="544358"/>
                  <a:pt x="9229283" y="555377"/>
                </a:cubicBezTo>
                <a:lnTo>
                  <a:pt x="9220274" y="557502"/>
                </a:lnTo>
                <a:cubicBezTo>
                  <a:pt x="9220250" y="557668"/>
                  <a:pt x="9220226" y="557835"/>
                  <a:pt x="9220202" y="558001"/>
                </a:cubicBezTo>
                <a:cubicBezTo>
                  <a:pt x="9218468" y="559434"/>
                  <a:pt x="9215591" y="560497"/>
                  <a:pt x="9210908" y="561147"/>
                </a:cubicBezTo>
                <a:lnTo>
                  <a:pt x="9186374" y="565502"/>
                </a:lnTo>
                <a:lnTo>
                  <a:pt x="9181058" y="569943"/>
                </a:lnTo>
                <a:lnTo>
                  <a:pt x="9167549" y="584727"/>
                </a:lnTo>
                <a:lnTo>
                  <a:pt x="9149110" y="598906"/>
                </a:lnTo>
                <a:cubicBezTo>
                  <a:pt x="9133575" y="594395"/>
                  <a:pt x="9087390" y="636567"/>
                  <a:pt x="9078556" y="644039"/>
                </a:cubicBezTo>
                <a:lnTo>
                  <a:pt x="8996399" y="690055"/>
                </a:lnTo>
                <a:cubicBezTo>
                  <a:pt x="8913147" y="777045"/>
                  <a:pt x="8867993" y="772591"/>
                  <a:pt x="8803791" y="813860"/>
                </a:cubicBezTo>
                <a:cubicBezTo>
                  <a:pt x="8745270" y="819906"/>
                  <a:pt x="8690049" y="823612"/>
                  <a:pt x="8636202" y="848463"/>
                </a:cubicBezTo>
                <a:cubicBezTo>
                  <a:pt x="8594799" y="860014"/>
                  <a:pt x="8568613" y="864779"/>
                  <a:pt x="8555372" y="883171"/>
                </a:cubicBezTo>
                <a:lnTo>
                  <a:pt x="8507229" y="901665"/>
                </a:lnTo>
                <a:lnTo>
                  <a:pt x="8428473" y="927985"/>
                </a:lnTo>
                <a:cubicBezTo>
                  <a:pt x="8428287" y="929817"/>
                  <a:pt x="8428100" y="931648"/>
                  <a:pt x="8427914" y="933480"/>
                </a:cubicBezTo>
                <a:lnTo>
                  <a:pt x="8420327" y="941984"/>
                </a:lnTo>
                <a:lnTo>
                  <a:pt x="8394729" y="948347"/>
                </a:lnTo>
                <a:lnTo>
                  <a:pt x="8380548" y="987916"/>
                </a:lnTo>
                <a:lnTo>
                  <a:pt x="8375330" y="965444"/>
                </a:lnTo>
                <a:cubicBezTo>
                  <a:pt x="8372375" y="964202"/>
                  <a:pt x="8344433" y="977378"/>
                  <a:pt x="8340796" y="980522"/>
                </a:cubicBezTo>
                <a:cubicBezTo>
                  <a:pt x="8328292" y="982128"/>
                  <a:pt x="8319237" y="991089"/>
                  <a:pt x="8304438" y="996739"/>
                </a:cubicBezTo>
                <a:cubicBezTo>
                  <a:pt x="8297193" y="1005683"/>
                  <a:pt x="8289328" y="1014568"/>
                  <a:pt x="8280929" y="1023089"/>
                </a:cubicBezTo>
                <a:lnTo>
                  <a:pt x="8275760" y="1027772"/>
                </a:lnTo>
                <a:lnTo>
                  <a:pt x="8275478" y="1027605"/>
                </a:lnTo>
                <a:cubicBezTo>
                  <a:pt x="8273970" y="1028076"/>
                  <a:pt x="8251461" y="1029408"/>
                  <a:pt x="8249003" y="1032033"/>
                </a:cubicBezTo>
                <a:lnTo>
                  <a:pt x="8203836" y="1037347"/>
                </a:lnTo>
                <a:cubicBezTo>
                  <a:pt x="8172789" y="1049890"/>
                  <a:pt x="8148166" y="1034625"/>
                  <a:pt x="8122936" y="1063113"/>
                </a:cubicBezTo>
                <a:cubicBezTo>
                  <a:pt x="8093850" y="1074757"/>
                  <a:pt x="8066781" y="1075350"/>
                  <a:pt x="8043658" y="1092746"/>
                </a:cubicBezTo>
                <a:cubicBezTo>
                  <a:pt x="8032157" y="1089174"/>
                  <a:pt x="8022145" y="1089998"/>
                  <a:pt x="8015351" y="1105478"/>
                </a:cubicBezTo>
                <a:cubicBezTo>
                  <a:pt x="7987544" y="1113006"/>
                  <a:pt x="7977708" y="1099152"/>
                  <a:pt x="7963145" y="1119346"/>
                </a:cubicBezTo>
                <a:cubicBezTo>
                  <a:pt x="7942622" y="1098880"/>
                  <a:pt x="7943760" y="1109516"/>
                  <a:pt x="7938145" y="1120225"/>
                </a:cubicBezTo>
                <a:lnTo>
                  <a:pt x="7937238" y="1121204"/>
                </a:lnTo>
                <a:lnTo>
                  <a:pt x="7934398" y="1118240"/>
                </a:lnTo>
                <a:lnTo>
                  <a:pt x="7918248" y="1124371"/>
                </a:lnTo>
                <a:lnTo>
                  <a:pt x="7914119" y="1127653"/>
                </a:lnTo>
                <a:cubicBezTo>
                  <a:pt x="7911201" y="1129547"/>
                  <a:pt x="7909169" y="1130331"/>
                  <a:pt x="7907658" y="1130350"/>
                </a:cubicBezTo>
                <a:lnTo>
                  <a:pt x="7907434" y="1130103"/>
                </a:lnTo>
                <a:lnTo>
                  <a:pt x="7901508" y="1133245"/>
                </a:lnTo>
                <a:cubicBezTo>
                  <a:pt x="7891644" y="1139271"/>
                  <a:pt x="7882185" y="1145815"/>
                  <a:pt x="7873287" y="1152609"/>
                </a:cubicBezTo>
                <a:cubicBezTo>
                  <a:pt x="7864672" y="1141906"/>
                  <a:pt x="7845199" y="1159242"/>
                  <a:pt x="7834833" y="1153868"/>
                </a:cubicBezTo>
                <a:lnTo>
                  <a:pt x="7828661" y="1139994"/>
                </a:lnTo>
                <a:lnTo>
                  <a:pt x="7823966" y="1143178"/>
                </a:lnTo>
                <a:lnTo>
                  <a:pt x="7815078" y="1151776"/>
                </a:lnTo>
                <a:cubicBezTo>
                  <a:pt x="7813692" y="1152943"/>
                  <a:pt x="7812687" y="1153116"/>
                  <a:pt x="7812026" y="1151522"/>
                </a:cubicBezTo>
                <a:cubicBezTo>
                  <a:pt x="7806555" y="1153054"/>
                  <a:pt x="7788673" y="1159989"/>
                  <a:pt x="7782249" y="1160970"/>
                </a:cubicBezTo>
                <a:lnTo>
                  <a:pt x="7773476" y="1157414"/>
                </a:lnTo>
                <a:lnTo>
                  <a:pt x="7769600" y="1157365"/>
                </a:lnTo>
                <a:lnTo>
                  <a:pt x="7752631" y="1172815"/>
                </a:lnTo>
                <a:lnTo>
                  <a:pt x="7739392" y="1192062"/>
                </a:lnTo>
                <a:lnTo>
                  <a:pt x="7677677" y="1216394"/>
                </a:lnTo>
                <a:lnTo>
                  <a:pt x="7586920" y="1261888"/>
                </a:lnTo>
                <a:cubicBezTo>
                  <a:pt x="7556723" y="1298911"/>
                  <a:pt x="7489187" y="1284518"/>
                  <a:pt x="7486100" y="1292563"/>
                </a:cubicBezTo>
                <a:cubicBezTo>
                  <a:pt x="7454875" y="1308356"/>
                  <a:pt x="7453335" y="1326361"/>
                  <a:pt x="7411323" y="1340732"/>
                </a:cubicBezTo>
                <a:cubicBezTo>
                  <a:pt x="7372519" y="1390006"/>
                  <a:pt x="7288617" y="1403664"/>
                  <a:pt x="7240698" y="1438832"/>
                </a:cubicBezTo>
                <a:cubicBezTo>
                  <a:pt x="7206467" y="1417136"/>
                  <a:pt x="7227555" y="1441678"/>
                  <a:pt x="7197675" y="1447530"/>
                </a:cubicBezTo>
                <a:cubicBezTo>
                  <a:pt x="7211601" y="1474927"/>
                  <a:pt x="7159483" y="1444981"/>
                  <a:pt x="7164788" y="1480293"/>
                </a:cubicBezTo>
                <a:cubicBezTo>
                  <a:pt x="7159184" y="1480240"/>
                  <a:pt x="7153584" y="1479075"/>
                  <a:pt x="7147929" y="1477641"/>
                </a:cubicBezTo>
                <a:lnTo>
                  <a:pt x="7144965" y="1476908"/>
                </a:lnTo>
                <a:lnTo>
                  <a:pt x="7134299" y="1479969"/>
                </a:lnTo>
                <a:lnTo>
                  <a:pt x="7129809" y="1473339"/>
                </a:lnTo>
                <a:lnTo>
                  <a:pt x="7112688" y="1472575"/>
                </a:lnTo>
                <a:cubicBezTo>
                  <a:pt x="7106506" y="1473449"/>
                  <a:pt x="7100123" y="1475741"/>
                  <a:pt x="7093470" y="1480300"/>
                </a:cubicBezTo>
                <a:cubicBezTo>
                  <a:pt x="7079039" y="1501274"/>
                  <a:pt x="7048991" y="1495718"/>
                  <a:pt x="7025034" y="1506934"/>
                </a:cubicBezTo>
                <a:lnTo>
                  <a:pt x="7014783" y="1515868"/>
                </a:lnTo>
                <a:lnTo>
                  <a:pt x="6979706" y="1523511"/>
                </a:lnTo>
                <a:lnTo>
                  <a:pt x="6977890" y="1525793"/>
                </a:lnTo>
                <a:cubicBezTo>
                  <a:pt x="6971996" y="1527914"/>
                  <a:pt x="6959488" y="1529941"/>
                  <a:pt x="6944339" y="1536237"/>
                </a:cubicBezTo>
                <a:lnTo>
                  <a:pt x="6886996" y="1563569"/>
                </a:lnTo>
                <a:lnTo>
                  <a:pt x="6874510" y="1558469"/>
                </a:lnTo>
                <a:lnTo>
                  <a:pt x="6871943" y="1554651"/>
                </a:lnTo>
                <a:lnTo>
                  <a:pt x="6856174" y="1562024"/>
                </a:lnTo>
                <a:lnTo>
                  <a:pt x="6842321" y="1560554"/>
                </a:lnTo>
                <a:lnTo>
                  <a:pt x="6832713" y="1569357"/>
                </a:lnTo>
                <a:lnTo>
                  <a:pt x="6816351" y="1571495"/>
                </a:lnTo>
                <a:cubicBezTo>
                  <a:pt x="6810216" y="1571510"/>
                  <a:pt x="6803310" y="1571324"/>
                  <a:pt x="6795800" y="1572010"/>
                </a:cubicBezTo>
                <a:lnTo>
                  <a:pt x="6777546" y="1568661"/>
                </a:lnTo>
                <a:lnTo>
                  <a:pt x="6751528" y="1574143"/>
                </a:lnTo>
                <a:cubicBezTo>
                  <a:pt x="6731455" y="1578562"/>
                  <a:pt x="6712054" y="1582098"/>
                  <a:pt x="6691966" y="1582255"/>
                </a:cubicBezTo>
                <a:cubicBezTo>
                  <a:pt x="6677921" y="1590738"/>
                  <a:pt x="6663787" y="1595441"/>
                  <a:pt x="6646941" y="1588471"/>
                </a:cubicBezTo>
                <a:cubicBezTo>
                  <a:pt x="6605135" y="1597971"/>
                  <a:pt x="6598373" y="1612583"/>
                  <a:pt x="6568576" y="1606488"/>
                </a:cubicBezTo>
                <a:cubicBezTo>
                  <a:pt x="6562510" y="1614734"/>
                  <a:pt x="6558067" y="1619360"/>
                  <a:pt x="6554358" y="1621701"/>
                </a:cubicBezTo>
                <a:cubicBezTo>
                  <a:pt x="6543227" y="1628727"/>
                  <a:pt x="6538724" y="1615196"/>
                  <a:pt x="6516968" y="1617195"/>
                </a:cubicBezTo>
                <a:cubicBezTo>
                  <a:pt x="6493173" y="1617368"/>
                  <a:pt x="6528193" y="1598652"/>
                  <a:pt x="6506479" y="1602227"/>
                </a:cubicBezTo>
                <a:cubicBezTo>
                  <a:pt x="6486674" y="1613929"/>
                  <a:pt x="6478484" y="1593997"/>
                  <a:pt x="6458436" y="1607332"/>
                </a:cubicBezTo>
                <a:cubicBezTo>
                  <a:pt x="6471168" y="1620800"/>
                  <a:pt x="6410323" y="1615478"/>
                  <a:pt x="6414786" y="1628815"/>
                </a:cubicBezTo>
                <a:cubicBezTo>
                  <a:pt x="6385942" y="1615041"/>
                  <a:pt x="6386569" y="1640238"/>
                  <a:pt x="6357085" y="1640846"/>
                </a:cubicBezTo>
                <a:cubicBezTo>
                  <a:pt x="6341163" y="1636809"/>
                  <a:pt x="6331497" y="1637754"/>
                  <a:pt x="6322636" y="1648213"/>
                </a:cubicBezTo>
                <a:cubicBezTo>
                  <a:pt x="6248448" y="1627802"/>
                  <a:pt x="6286748" y="1654976"/>
                  <a:pt x="6226172" y="1654676"/>
                </a:cubicBezTo>
                <a:lnTo>
                  <a:pt x="6221217" y="1654506"/>
                </a:lnTo>
                <a:lnTo>
                  <a:pt x="6204956" y="1664280"/>
                </a:lnTo>
                <a:cubicBezTo>
                  <a:pt x="6204728" y="1665114"/>
                  <a:pt x="6204498" y="1665947"/>
                  <a:pt x="6204270" y="1666782"/>
                </a:cubicBezTo>
                <a:lnTo>
                  <a:pt x="6143810" y="1661963"/>
                </a:lnTo>
                <a:lnTo>
                  <a:pt x="6136560" y="1665728"/>
                </a:lnTo>
                <a:lnTo>
                  <a:pt x="6096155" y="1656951"/>
                </a:lnTo>
                <a:lnTo>
                  <a:pt x="6075812" y="1655422"/>
                </a:lnTo>
                <a:lnTo>
                  <a:pt x="6039495" y="1649680"/>
                </a:lnTo>
                <a:lnTo>
                  <a:pt x="6036523" y="1652121"/>
                </a:lnTo>
                <a:lnTo>
                  <a:pt x="6029328" y="1649904"/>
                </a:lnTo>
                <a:lnTo>
                  <a:pt x="6024075" y="1652779"/>
                </a:lnTo>
                <a:lnTo>
                  <a:pt x="6018085" y="1652030"/>
                </a:lnTo>
                <a:cubicBezTo>
                  <a:pt x="6006658" y="1653831"/>
                  <a:pt x="5968194" y="1662035"/>
                  <a:pt x="5955513" y="1663584"/>
                </a:cubicBezTo>
                <a:lnTo>
                  <a:pt x="5941996" y="1661326"/>
                </a:lnTo>
                <a:lnTo>
                  <a:pt x="5931789" y="1669915"/>
                </a:lnTo>
                <a:lnTo>
                  <a:pt x="5888686" y="1672175"/>
                </a:lnTo>
                <a:lnTo>
                  <a:pt x="5873794" y="1665454"/>
                </a:lnTo>
                <a:lnTo>
                  <a:pt x="5860022" y="1660635"/>
                </a:lnTo>
                <a:lnTo>
                  <a:pt x="5858237" y="1660649"/>
                </a:lnTo>
                <a:lnTo>
                  <a:pt x="5840319" y="1660798"/>
                </a:lnTo>
                <a:lnTo>
                  <a:pt x="5806984" y="1661075"/>
                </a:lnTo>
                <a:cubicBezTo>
                  <a:pt x="5785708" y="1661533"/>
                  <a:pt x="5764126" y="1662974"/>
                  <a:pt x="5742351" y="1667489"/>
                </a:cubicBezTo>
                <a:cubicBezTo>
                  <a:pt x="5659069" y="1645168"/>
                  <a:pt x="5615134" y="1706361"/>
                  <a:pt x="5521171" y="1671626"/>
                </a:cubicBezTo>
                <a:cubicBezTo>
                  <a:pt x="5491803" y="1671296"/>
                  <a:pt x="5498089" y="1662666"/>
                  <a:pt x="5457384" y="1683952"/>
                </a:cubicBezTo>
                <a:cubicBezTo>
                  <a:pt x="5356959" y="1699287"/>
                  <a:pt x="5078905" y="1774579"/>
                  <a:pt x="4950070" y="1748401"/>
                </a:cubicBezTo>
                <a:cubicBezTo>
                  <a:pt x="4918276" y="1752255"/>
                  <a:pt x="4891043" y="1756936"/>
                  <a:pt x="4872172" y="1757222"/>
                </a:cubicBezTo>
                <a:lnTo>
                  <a:pt x="4809524" y="1761033"/>
                </a:lnTo>
                <a:cubicBezTo>
                  <a:pt x="4791324" y="1772975"/>
                  <a:pt x="4777258" y="1754591"/>
                  <a:pt x="4759058" y="1766533"/>
                </a:cubicBezTo>
                <a:cubicBezTo>
                  <a:pt x="4747481" y="1770744"/>
                  <a:pt x="4734604" y="1772921"/>
                  <a:pt x="4719749" y="1771811"/>
                </a:cubicBezTo>
                <a:cubicBezTo>
                  <a:pt x="4671168" y="1780243"/>
                  <a:pt x="4634134" y="1775931"/>
                  <a:pt x="4568686" y="1786141"/>
                </a:cubicBezTo>
                <a:cubicBezTo>
                  <a:pt x="4544667" y="1777910"/>
                  <a:pt x="4432547" y="1778168"/>
                  <a:pt x="4418751" y="1796932"/>
                </a:cubicBezTo>
                <a:cubicBezTo>
                  <a:pt x="4403360" y="1801488"/>
                  <a:pt x="4385278" y="1795746"/>
                  <a:pt x="4378377" y="1815528"/>
                </a:cubicBezTo>
                <a:cubicBezTo>
                  <a:pt x="4366870" y="1839461"/>
                  <a:pt x="4337372" y="1814003"/>
                  <a:pt x="4320575" y="1832722"/>
                </a:cubicBezTo>
                <a:cubicBezTo>
                  <a:pt x="4277898" y="1857053"/>
                  <a:pt x="4243945" y="1846759"/>
                  <a:pt x="4211935" y="1860177"/>
                </a:cubicBezTo>
                <a:cubicBezTo>
                  <a:pt x="4181519" y="1859584"/>
                  <a:pt x="4171342" y="1859762"/>
                  <a:pt x="4101228" y="1868717"/>
                </a:cubicBezTo>
                <a:cubicBezTo>
                  <a:pt x="4080159" y="1876188"/>
                  <a:pt x="4039427" y="1877381"/>
                  <a:pt x="3973223" y="1881015"/>
                </a:cubicBezTo>
                <a:cubicBezTo>
                  <a:pt x="3971330" y="1884974"/>
                  <a:pt x="3952843" y="1879225"/>
                  <a:pt x="3900992" y="1880603"/>
                </a:cubicBezTo>
                <a:cubicBezTo>
                  <a:pt x="3849141" y="1881981"/>
                  <a:pt x="3740060" y="1895686"/>
                  <a:pt x="3662119" y="1889285"/>
                </a:cubicBezTo>
                <a:cubicBezTo>
                  <a:pt x="3565155" y="1881322"/>
                  <a:pt x="3613412" y="1915150"/>
                  <a:pt x="3496919" y="1873180"/>
                </a:cubicBezTo>
                <a:cubicBezTo>
                  <a:pt x="3488062" y="1895719"/>
                  <a:pt x="3474293" y="1876288"/>
                  <a:pt x="3449433" y="1889681"/>
                </a:cubicBezTo>
                <a:cubicBezTo>
                  <a:pt x="3406553" y="1891629"/>
                  <a:pt x="3413217" y="1897797"/>
                  <a:pt x="3369766" y="1916653"/>
                </a:cubicBezTo>
                <a:cubicBezTo>
                  <a:pt x="3338805" y="1929531"/>
                  <a:pt x="3289487" y="1928617"/>
                  <a:pt x="3269672" y="1938036"/>
                </a:cubicBezTo>
                <a:lnTo>
                  <a:pt x="3224897" y="1943733"/>
                </a:lnTo>
                <a:cubicBezTo>
                  <a:pt x="3188693" y="1949271"/>
                  <a:pt x="3178540" y="1909145"/>
                  <a:pt x="3161463" y="1946591"/>
                </a:cubicBezTo>
                <a:lnTo>
                  <a:pt x="3112044" y="1935614"/>
                </a:lnTo>
                <a:lnTo>
                  <a:pt x="3069716" y="1930463"/>
                </a:lnTo>
                <a:cubicBezTo>
                  <a:pt x="3049937" y="1924285"/>
                  <a:pt x="3047816" y="1925644"/>
                  <a:pt x="3005773" y="1915878"/>
                </a:cubicBezTo>
                <a:cubicBezTo>
                  <a:pt x="2978838" y="1921092"/>
                  <a:pt x="2967972" y="1927319"/>
                  <a:pt x="2897201" y="1926772"/>
                </a:cubicBezTo>
                <a:lnTo>
                  <a:pt x="2783891" y="1931749"/>
                </a:lnTo>
                <a:cubicBezTo>
                  <a:pt x="2753098" y="1932794"/>
                  <a:pt x="2731621" y="1915151"/>
                  <a:pt x="2712447" y="1933044"/>
                </a:cubicBezTo>
                <a:cubicBezTo>
                  <a:pt x="2621923" y="1990472"/>
                  <a:pt x="2637976" y="1949546"/>
                  <a:pt x="2560151" y="1963609"/>
                </a:cubicBezTo>
                <a:cubicBezTo>
                  <a:pt x="2472084" y="1973456"/>
                  <a:pt x="2423631" y="1962133"/>
                  <a:pt x="2367221" y="1971884"/>
                </a:cubicBezTo>
                <a:cubicBezTo>
                  <a:pt x="2355331" y="1950582"/>
                  <a:pt x="2295649" y="1950006"/>
                  <a:pt x="2272130" y="1961162"/>
                </a:cubicBezTo>
                <a:cubicBezTo>
                  <a:pt x="2229336" y="1964326"/>
                  <a:pt x="2232627" y="1943953"/>
                  <a:pt x="2189404" y="1978172"/>
                </a:cubicBezTo>
                <a:cubicBezTo>
                  <a:pt x="2153824" y="1968017"/>
                  <a:pt x="2114605" y="1969166"/>
                  <a:pt x="2077704" y="1965002"/>
                </a:cubicBezTo>
                <a:cubicBezTo>
                  <a:pt x="2053064" y="1962036"/>
                  <a:pt x="2051584" y="1971011"/>
                  <a:pt x="2033299" y="1969042"/>
                </a:cubicBezTo>
                <a:cubicBezTo>
                  <a:pt x="2015014" y="1967073"/>
                  <a:pt x="1998956" y="1958903"/>
                  <a:pt x="1967996" y="1953187"/>
                </a:cubicBezTo>
                <a:cubicBezTo>
                  <a:pt x="1924117" y="1970917"/>
                  <a:pt x="1915668" y="1940297"/>
                  <a:pt x="1855805" y="1926082"/>
                </a:cubicBezTo>
                <a:cubicBezTo>
                  <a:pt x="1830663" y="1943732"/>
                  <a:pt x="1810564" y="1935694"/>
                  <a:pt x="1790957" y="1919460"/>
                </a:cubicBezTo>
                <a:cubicBezTo>
                  <a:pt x="1732588" y="1924884"/>
                  <a:pt x="1679506" y="1900619"/>
                  <a:pt x="1613978" y="1891581"/>
                </a:cubicBezTo>
                <a:cubicBezTo>
                  <a:pt x="1542961" y="1912227"/>
                  <a:pt x="1506863" y="1865666"/>
                  <a:pt x="1436831" y="1856201"/>
                </a:cubicBezTo>
                <a:cubicBezTo>
                  <a:pt x="1409149" y="1862955"/>
                  <a:pt x="1416370" y="1829853"/>
                  <a:pt x="1357365" y="1832140"/>
                </a:cubicBezTo>
                <a:cubicBezTo>
                  <a:pt x="1285880" y="1811785"/>
                  <a:pt x="1273193" y="1786872"/>
                  <a:pt x="1232341" y="1785942"/>
                </a:cubicBezTo>
                <a:cubicBezTo>
                  <a:pt x="1223903" y="1792798"/>
                  <a:pt x="1160576" y="1793911"/>
                  <a:pt x="1162595" y="1784330"/>
                </a:cubicBezTo>
                <a:cubicBezTo>
                  <a:pt x="1153167" y="1787110"/>
                  <a:pt x="1122206" y="1805077"/>
                  <a:pt x="1120257" y="1789615"/>
                </a:cubicBezTo>
                <a:cubicBezTo>
                  <a:pt x="1073149" y="1786750"/>
                  <a:pt x="1034361" y="1768718"/>
                  <a:pt x="991903" y="1786741"/>
                </a:cubicBezTo>
                <a:cubicBezTo>
                  <a:pt x="966383" y="1781126"/>
                  <a:pt x="949501" y="1800915"/>
                  <a:pt x="883960" y="1809389"/>
                </a:cubicBezTo>
                <a:cubicBezTo>
                  <a:pt x="836064" y="1808194"/>
                  <a:pt x="826980" y="1826610"/>
                  <a:pt x="766531" y="1805053"/>
                </a:cubicBezTo>
                <a:cubicBezTo>
                  <a:pt x="732778" y="1801141"/>
                  <a:pt x="694055" y="1787044"/>
                  <a:pt x="669779" y="1800537"/>
                </a:cubicBezTo>
                <a:cubicBezTo>
                  <a:pt x="645252" y="1794709"/>
                  <a:pt x="563495" y="1813232"/>
                  <a:pt x="523898" y="1811085"/>
                </a:cubicBezTo>
                <a:cubicBezTo>
                  <a:pt x="457555" y="1798530"/>
                  <a:pt x="395227" y="1824052"/>
                  <a:pt x="360251" y="1830735"/>
                </a:cubicBezTo>
                <a:cubicBezTo>
                  <a:pt x="313564" y="1825583"/>
                  <a:pt x="298281" y="1811622"/>
                  <a:pt x="255207" y="1818275"/>
                </a:cubicBezTo>
                <a:cubicBezTo>
                  <a:pt x="206572" y="1839769"/>
                  <a:pt x="160277" y="1836800"/>
                  <a:pt x="101803" y="1870647"/>
                </a:cubicBezTo>
                <a:cubicBezTo>
                  <a:pt x="85849" y="1910002"/>
                  <a:pt x="27997" y="1845258"/>
                  <a:pt x="25397" y="1888443"/>
                </a:cubicBezTo>
                <a:cubicBezTo>
                  <a:pt x="19096" y="1881154"/>
                  <a:pt x="11260" y="1878398"/>
                  <a:pt x="2370" y="1878311"/>
                </a:cubicBezTo>
                <a:lnTo>
                  <a:pt x="0" y="1878785"/>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5E94F013-5DC4-ED26-C84D-811C91BA2F79}"/>
              </a:ext>
            </a:extLst>
          </p:cNvPr>
          <p:cNvSpPr>
            <a:spLocks noGrp="1"/>
          </p:cNvSpPr>
          <p:nvPr>
            <p:ph type="title"/>
          </p:nvPr>
        </p:nvSpPr>
        <p:spPr>
          <a:xfrm>
            <a:off x="1137034" y="609597"/>
            <a:ext cx="9392421" cy="1330841"/>
          </a:xfrm>
        </p:spPr>
        <p:txBody>
          <a:bodyPr>
            <a:normAutofit/>
          </a:bodyPr>
          <a:lstStyle/>
          <a:p>
            <a:endParaRPr lang="en-US" dirty="0"/>
          </a:p>
        </p:txBody>
      </p:sp>
      <p:sp>
        <p:nvSpPr>
          <p:cNvPr id="3" name="Content Placeholder 2">
            <a:extLst>
              <a:ext uri="{FF2B5EF4-FFF2-40B4-BE49-F238E27FC236}">
                <a16:creationId xmlns:a16="http://schemas.microsoft.com/office/drawing/2014/main" id="{2BF784AD-1DA3-9A47-AB81-953659B30A40}"/>
              </a:ext>
            </a:extLst>
          </p:cNvPr>
          <p:cNvSpPr>
            <a:spLocks noGrp="1"/>
          </p:cNvSpPr>
          <p:nvPr>
            <p:ph idx="1"/>
          </p:nvPr>
        </p:nvSpPr>
        <p:spPr>
          <a:xfrm>
            <a:off x="1137034" y="2198362"/>
            <a:ext cx="4958966" cy="3917773"/>
          </a:xfrm>
        </p:spPr>
        <p:txBody>
          <a:bodyPr>
            <a:normAutofit/>
          </a:bodyPr>
          <a:lstStyle/>
          <a:p>
            <a:r>
              <a:rPr lang="en-IN" sz="1400"/>
              <a:t>We have created quick way to compare crops based on a specific condition's average, enabling users to identify which crops have higher or lower requirements. It can be helpful for agricultural planning, resource allocation, and understanding crop distribution in relation to various environmental factors.</a:t>
            </a:r>
          </a:p>
          <a:p>
            <a:pPr marL="0" indent="0">
              <a:buNone/>
            </a:pPr>
            <a:r>
              <a:rPr lang="en-IN" sz="1400"/>
              <a:t>Upon selecting a condition, the function does the following:</a:t>
            </a:r>
          </a:p>
          <a:p>
            <a:pPr>
              <a:buFont typeface="+mj-lt"/>
              <a:buAutoNum type="arabicPeriod"/>
            </a:pPr>
            <a:r>
              <a:rPr lang="en-IN" sz="1400"/>
              <a:t>Crops Requiring More than Average:</a:t>
            </a:r>
          </a:p>
          <a:p>
            <a:pPr marL="742950" lvl="1" indent="-285750">
              <a:buFont typeface="+mj-lt"/>
              <a:buAutoNum type="arabicPeriod"/>
            </a:pPr>
            <a:r>
              <a:rPr lang="en-IN" sz="1400"/>
              <a:t>It finds all crops that have a value greater than the mean for the selected condition.</a:t>
            </a:r>
          </a:p>
          <a:p>
            <a:pPr marL="742950" lvl="1" indent="-285750">
              <a:buFont typeface="+mj-lt"/>
              <a:buAutoNum type="arabicPeriod"/>
            </a:pPr>
            <a:r>
              <a:rPr lang="en-IN" sz="1400"/>
              <a:t>The unique crop labels that meet this criterion are printed.</a:t>
            </a:r>
          </a:p>
          <a:p>
            <a:pPr>
              <a:buFont typeface="+mj-lt"/>
              <a:buAutoNum type="arabicPeriod"/>
            </a:pPr>
            <a:r>
              <a:rPr lang="en-IN" sz="1400"/>
              <a:t>Crops Requiring Less than or Equal to the Average:</a:t>
            </a:r>
          </a:p>
          <a:p>
            <a:pPr marL="742950" lvl="1" indent="-285750">
              <a:buFont typeface="+mj-lt"/>
              <a:buAutoNum type="arabicPeriod"/>
            </a:pPr>
            <a:r>
              <a:rPr lang="en-IN" sz="1400"/>
              <a:t>Similarly, it identifies crops with values less than or equal to the mean for the selected condition.</a:t>
            </a:r>
          </a:p>
          <a:p>
            <a:pPr marL="742950" lvl="1" indent="-285750">
              <a:buFont typeface="+mj-lt"/>
              <a:buAutoNum type="arabicPeriod"/>
            </a:pPr>
            <a:r>
              <a:rPr lang="en-IN" sz="1400"/>
              <a:t>The unique crop labels for this category are also printed.</a:t>
            </a:r>
          </a:p>
          <a:p>
            <a:pPr marL="0" indent="0">
              <a:buNone/>
            </a:pPr>
            <a:endParaRPr lang="en-IN" sz="1400"/>
          </a:p>
        </p:txBody>
      </p:sp>
      <p:pic>
        <p:nvPicPr>
          <p:cNvPr id="4" name="Picture 3" descr="A screenshot of a computer&#10;&#10;Description automatically generated">
            <a:extLst>
              <a:ext uri="{FF2B5EF4-FFF2-40B4-BE49-F238E27FC236}">
                <a16:creationId xmlns:a16="http://schemas.microsoft.com/office/drawing/2014/main" id="{3C0F01FF-0804-49DA-B088-21A24EAD5449}"/>
              </a:ext>
            </a:extLst>
          </p:cNvPr>
          <p:cNvPicPr>
            <a:picLocks noChangeAspect="1"/>
          </p:cNvPicPr>
          <p:nvPr/>
        </p:nvPicPr>
        <p:blipFill rotWithShape="1">
          <a:blip r:embed="rId2"/>
          <a:srcRect t="7066" r="-1" b="2137"/>
          <a:stretch/>
        </p:blipFill>
        <p:spPr>
          <a:xfrm>
            <a:off x="6584286" y="2789354"/>
            <a:ext cx="4788505" cy="2248947"/>
          </a:xfrm>
          <a:prstGeom prst="rect">
            <a:avLst/>
          </a:prstGeom>
        </p:spPr>
      </p:pic>
      <p:sp>
        <p:nvSpPr>
          <p:cNvPr id="55" name="Freeform: Shape 54">
            <a:extLst>
              <a:ext uri="{FF2B5EF4-FFF2-40B4-BE49-F238E27FC236}">
                <a16:creationId xmlns:a16="http://schemas.microsoft.com/office/drawing/2014/main" id="{9A0D773F-7A7D-4DBB-9DEA-86BB8B8F4B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5381624" y="6209414"/>
            <a:ext cx="6810375" cy="648586"/>
          </a:xfrm>
          <a:custGeom>
            <a:avLst/>
            <a:gdLst>
              <a:gd name="connsiteX0" fmla="*/ 0 w 10753706"/>
              <a:gd name="connsiteY0" fmla="*/ 0 h 1027260"/>
              <a:gd name="connsiteX1" fmla="*/ 10753706 w 10753706"/>
              <a:gd name="connsiteY1" fmla="*/ 0 h 1027260"/>
              <a:gd name="connsiteX2" fmla="*/ 10748809 w 10753706"/>
              <a:gd name="connsiteY2" fmla="*/ 2522 h 1027260"/>
              <a:gd name="connsiteX3" fmla="*/ 10725330 w 10753706"/>
              <a:gd name="connsiteY3" fmla="*/ 11977 h 1027260"/>
              <a:gd name="connsiteX4" fmla="*/ 10615423 w 10753706"/>
              <a:gd name="connsiteY4" fmla="*/ 52967 h 1027260"/>
              <a:gd name="connsiteX5" fmla="*/ 10533936 w 10753706"/>
              <a:gd name="connsiteY5" fmla="*/ 53095 h 1027260"/>
              <a:gd name="connsiteX6" fmla="*/ 10466876 w 10753706"/>
              <a:gd name="connsiteY6" fmla="*/ 45180 h 1027260"/>
              <a:gd name="connsiteX7" fmla="*/ 10355090 w 10753706"/>
              <a:gd name="connsiteY7" fmla="*/ 89741 h 1027260"/>
              <a:gd name="connsiteX8" fmla="*/ 10087145 w 10753706"/>
              <a:gd name="connsiteY8" fmla="*/ 66115 h 1027260"/>
              <a:gd name="connsiteX9" fmla="*/ 10015902 w 10753706"/>
              <a:gd name="connsiteY9" fmla="*/ 76178 h 1027260"/>
              <a:gd name="connsiteX10" fmla="*/ 9806005 w 10753706"/>
              <a:gd name="connsiteY10" fmla="*/ 102435 h 1027260"/>
              <a:gd name="connsiteX11" fmla="*/ 9602583 w 10753706"/>
              <a:gd name="connsiteY11" fmla="*/ 179170 h 1027260"/>
              <a:gd name="connsiteX12" fmla="*/ 9469719 w 10753706"/>
              <a:gd name="connsiteY12" fmla="*/ 174721 h 1027260"/>
              <a:gd name="connsiteX13" fmla="*/ 9408692 w 10753706"/>
              <a:gd name="connsiteY13" fmla="*/ 189513 h 1027260"/>
              <a:gd name="connsiteX14" fmla="*/ 9364151 w 10753706"/>
              <a:gd name="connsiteY14" fmla="*/ 194072 h 1027260"/>
              <a:gd name="connsiteX15" fmla="*/ 9337751 w 10753706"/>
              <a:gd name="connsiteY15" fmla="*/ 197579 h 1027260"/>
              <a:gd name="connsiteX16" fmla="*/ 9297166 w 10753706"/>
              <a:gd name="connsiteY16" fmla="*/ 216558 h 1027260"/>
              <a:gd name="connsiteX17" fmla="*/ 9123859 w 10753706"/>
              <a:gd name="connsiteY17" fmla="*/ 237356 h 1027260"/>
              <a:gd name="connsiteX18" fmla="*/ 8950741 w 10753706"/>
              <a:gd name="connsiteY18" fmla="*/ 238020 h 1027260"/>
              <a:gd name="connsiteX19" fmla="*/ 8718236 w 10753706"/>
              <a:gd name="connsiteY19" fmla="*/ 303148 h 1027260"/>
              <a:gd name="connsiteX20" fmla="*/ 8694011 w 10753706"/>
              <a:gd name="connsiteY20" fmla="*/ 308812 h 1027260"/>
              <a:gd name="connsiteX21" fmla="*/ 8611976 w 10753706"/>
              <a:gd name="connsiteY21" fmla="*/ 324819 h 1027260"/>
              <a:gd name="connsiteX22" fmla="*/ 8562074 w 10753706"/>
              <a:gd name="connsiteY22" fmla="*/ 337971 h 1027260"/>
              <a:gd name="connsiteX23" fmla="*/ 8501724 w 10753706"/>
              <a:gd name="connsiteY23" fmla="*/ 360865 h 1027260"/>
              <a:gd name="connsiteX24" fmla="*/ 8504489 w 10753706"/>
              <a:gd name="connsiteY24" fmla="*/ 364790 h 1027260"/>
              <a:gd name="connsiteX25" fmla="*/ 8492774 w 10753706"/>
              <a:gd name="connsiteY25" fmla="*/ 366181 h 1027260"/>
              <a:gd name="connsiteX26" fmla="*/ 8466405 w 10753706"/>
              <a:gd name="connsiteY26" fmla="*/ 368724 h 1027260"/>
              <a:gd name="connsiteX27" fmla="*/ 8427069 w 10753706"/>
              <a:gd name="connsiteY27" fmla="*/ 387211 h 1027260"/>
              <a:gd name="connsiteX28" fmla="*/ 8387766 w 10753706"/>
              <a:gd name="connsiteY28" fmla="*/ 377161 h 1027260"/>
              <a:gd name="connsiteX29" fmla="*/ 8315874 w 10753706"/>
              <a:gd name="connsiteY29" fmla="*/ 395527 h 1027260"/>
              <a:gd name="connsiteX30" fmla="*/ 8274474 w 10753706"/>
              <a:gd name="connsiteY30" fmla="*/ 405112 h 1027260"/>
              <a:gd name="connsiteX31" fmla="*/ 8234664 w 10753706"/>
              <a:gd name="connsiteY31" fmla="*/ 410219 h 1027260"/>
              <a:gd name="connsiteX32" fmla="*/ 8211268 w 10753706"/>
              <a:gd name="connsiteY32" fmla="*/ 416791 h 1027260"/>
              <a:gd name="connsiteX33" fmla="*/ 8188615 w 10753706"/>
              <a:gd name="connsiteY33" fmla="*/ 421755 h 1027260"/>
              <a:gd name="connsiteX34" fmla="*/ 8179981 w 10753706"/>
              <a:gd name="connsiteY34" fmla="*/ 420402 h 1027260"/>
              <a:gd name="connsiteX35" fmla="*/ 8179307 w 10753706"/>
              <a:gd name="connsiteY35" fmla="*/ 422516 h 1027260"/>
              <a:gd name="connsiteX36" fmla="*/ 8147929 w 10753706"/>
              <a:gd name="connsiteY36" fmla="*/ 450302 h 1027260"/>
              <a:gd name="connsiteX37" fmla="*/ 8089136 w 10753706"/>
              <a:gd name="connsiteY37" fmla="*/ 465283 h 1027260"/>
              <a:gd name="connsiteX38" fmla="*/ 8049973 w 10753706"/>
              <a:gd name="connsiteY38" fmla="*/ 454121 h 1027260"/>
              <a:gd name="connsiteX39" fmla="*/ 7965913 w 10753706"/>
              <a:gd name="connsiteY39" fmla="*/ 464415 h 1027260"/>
              <a:gd name="connsiteX40" fmla="*/ 7945093 w 10753706"/>
              <a:gd name="connsiteY40" fmla="*/ 464798 h 1027260"/>
              <a:gd name="connsiteX41" fmla="*/ 7935335 w 10753706"/>
              <a:gd name="connsiteY41" fmla="*/ 462442 h 1027260"/>
              <a:gd name="connsiteX42" fmla="*/ 7904779 w 10753706"/>
              <a:gd name="connsiteY42" fmla="*/ 471429 h 1027260"/>
              <a:gd name="connsiteX43" fmla="*/ 7855604 w 10753706"/>
              <a:gd name="connsiteY43" fmla="*/ 480199 h 1027260"/>
              <a:gd name="connsiteX44" fmla="*/ 7832630 w 10753706"/>
              <a:gd name="connsiteY44" fmla="*/ 485371 h 1027260"/>
              <a:gd name="connsiteX45" fmla="*/ 7812438 w 10753706"/>
              <a:gd name="connsiteY45" fmla="*/ 485391 h 1027260"/>
              <a:gd name="connsiteX46" fmla="*/ 7701399 w 10753706"/>
              <a:gd name="connsiteY46" fmla="*/ 495197 h 1027260"/>
              <a:gd name="connsiteX47" fmla="*/ 7674778 w 10753706"/>
              <a:gd name="connsiteY47" fmla="*/ 494723 h 1027260"/>
              <a:gd name="connsiteX48" fmla="*/ 7660445 w 10753706"/>
              <a:gd name="connsiteY48" fmla="*/ 490194 h 1027260"/>
              <a:gd name="connsiteX49" fmla="*/ 7651781 w 10753706"/>
              <a:gd name="connsiteY49" fmla="*/ 493084 h 1027260"/>
              <a:gd name="connsiteX50" fmla="*/ 7584807 w 10753706"/>
              <a:gd name="connsiteY50" fmla="*/ 499490 h 1027260"/>
              <a:gd name="connsiteX51" fmla="*/ 7541324 w 10753706"/>
              <a:gd name="connsiteY51" fmla="*/ 504184 h 1027260"/>
              <a:gd name="connsiteX52" fmla="*/ 7541756 w 10753706"/>
              <a:gd name="connsiteY52" fmla="*/ 512184 h 1027260"/>
              <a:gd name="connsiteX53" fmla="*/ 7503906 w 10753706"/>
              <a:gd name="connsiteY53" fmla="*/ 518551 h 1027260"/>
              <a:gd name="connsiteX54" fmla="*/ 7460411 w 10753706"/>
              <a:gd name="connsiteY54" fmla="*/ 517415 h 1027260"/>
              <a:gd name="connsiteX55" fmla="*/ 7460116 w 10753706"/>
              <a:gd name="connsiteY55" fmla="*/ 517548 h 1027260"/>
              <a:gd name="connsiteX56" fmla="*/ 7297810 w 10753706"/>
              <a:gd name="connsiteY56" fmla="*/ 563947 h 1027260"/>
              <a:gd name="connsiteX57" fmla="*/ 6946388 w 10753706"/>
              <a:gd name="connsiteY57" fmla="*/ 665244 h 1027260"/>
              <a:gd name="connsiteX58" fmla="*/ 6741704 w 10753706"/>
              <a:gd name="connsiteY58" fmla="*/ 679365 h 1027260"/>
              <a:gd name="connsiteX59" fmla="*/ 6624680 w 10753706"/>
              <a:gd name="connsiteY59" fmla="*/ 677674 h 1027260"/>
              <a:gd name="connsiteX60" fmla="*/ 6605700 w 10753706"/>
              <a:gd name="connsiteY60" fmla="*/ 683566 h 1027260"/>
              <a:gd name="connsiteX61" fmla="*/ 6576922 w 10753706"/>
              <a:gd name="connsiteY61" fmla="*/ 683030 h 1027260"/>
              <a:gd name="connsiteX62" fmla="*/ 6405123 w 10753706"/>
              <a:gd name="connsiteY62" fmla="*/ 721946 h 1027260"/>
              <a:gd name="connsiteX63" fmla="*/ 6368938 w 10753706"/>
              <a:gd name="connsiteY63" fmla="*/ 717341 h 1027260"/>
              <a:gd name="connsiteX64" fmla="*/ 6295102 w 10753706"/>
              <a:gd name="connsiteY64" fmla="*/ 729508 h 1027260"/>
              <a:gd name="connsiteX65" fmla="*/ 6202084 w 10753706"/>
              <a:gd name="connsiteY65" fmla="*/ 767091 h 1027260"/>
              <a:gd name="connsiteX66" fmla="*/ 6067157 w 10753706"/>
              <a:gd name="connsiteY66" fmla="*/ 790339 h 1027260"/>
              <a:gd name="connsiteX67" fmla="*/ 6061443 w 10753706"/>
              <a:gd name="connsiteY67" fmla="*/ 796151 h 1027260"/>
              <a:gd name="connsiteX68" fmla="*/ 6051406 w 10753706"/>
              <a:gd name="connsiteY68" fmla="*/ 800684 h 1027260"/>
              <a:gd name="connsiteX69" fmla="*/ 6049097 w 10753706"/>
              <a:gd name="connsiteY69" fmla="*/ 800636 h 1027260"/>
              <a:gd name="connsiteX70" fmla="*/ 6034222 w 10753706"/>
              <a:gd name="connsiteY70" fmla="*/ 804110 h 1027260"/>
              <a:gd name="connsiteX71" fmla="*/ 6033121 w 10753706"/>
              <a:gd name="connsiteY71" fmla="*/ 806078 h 1027260"/>
              <a:gd name="connsiteX72" fmla="*/ 6023593 w 10753706"/>
              <a:gd name="connsiteY72" fmla="*/ 808842 h 1027260"/>
              <a:gd name="connsiteX73" fmla="*/ 6006639 w 10753706"/>
              <a:gd name="connsiteY73" fmla="*/ 815304 h 1027260"/>
              <a:gd name="connsiteX74" fmla="*/ 6001762 w 10753706"/>
              <a:gd name="connsiteY74" fmla="*/ 815557 h 1027260"/>
              <a:gd name="connsiteX75" fmla="*/ 5973534 w 10753706"/>
              <a:gd name="connsiteY75" fmla="*/ 823815 h 1027260"/>
              <a:gd name="connsiteX76" fmla="*/ 5972336 w 10753706"/>
              <a:gd name="connsiteY76" fmla="*/ 823476 h 1027260"/>
              <a:gd name="connsiteX77" fmla="*/ 5960841 w 10753706"/>
              <a:gd name="connsiteY77" fmla="*/ 823819 h 1027260"/>
              <a:gd name="connsiteX78" fmla="*/ 5940719 w 10753706"/>
              <a:gd name="connsiteY78" fmla="*/ 825514 h 1027260"/>
              <a:gd name="connsiteX79" fmla="*/ 5884298 w 10753706"/>
              <a:gd name="connsiteY79" fmla="*/ 823806 h 1027260"/>
              <a:gd name="connsiteX80" fmla="*/ 5854779 w 10753706"/>
              <a:gd name="connsiteY80" fmla="*/ 832365 h 1027260"/>
              <a:gd name="connsiteX81" fmla="*/ 5848382 w 10753706"/>
              <a:gd name="connsiteY81" fmla="*/ 833844 h 1027260"/>
              <a:gd name="connsiteX82" fmla="*/ 5848066 w 10753706"/>
              <a:gd name="connsiteY82" fmla="*/ 833772 h 1027260"/>
              <a:gd name="connsiteX83" fmla="*/ 5840944 w 10753706"/>
              <a:gd name="connsiteY83" fmla="*/ 835132 h 1027260"/>
              <a:gd name="connsiteX84" fmla="*/ 5836719 w 10753706"/>
              <a:gd name="connsiteY84" fmla="*/ 836539 h 1027260"/>
              <a:gd name="connsiteX85" fmla="*/ 5824311 w 10753706"/>
              <a:gd name="connsiteY85" fmla="*/ 839408 h 1027260"/>
              <a:gd name="connsiteX86" fmla="*/ 5818788 w 10753706"/>
              <a:gd name="connsiteY86" fmla="*/ 839727 h 1027260"/>
              <a:gd name="connsiteX87" fmla="*/ 5763953 w 10753706"/>
              <a:gd name="connsiteY87" fmla="*/ 834282 h 1027260"/>
              <a:gd name="connsiteX88" fmla="*/ 5667748 w 10753706"/>
              <a:gd name="connsiteY88" fmla="*/ 840211 h 1027260"/>
              <a:gd name="connsiteX89" fmla="*/ 5573108 w 10753706"/>
              <a:gd name="connsiteY89" fmla="*/ 847611 h 1027260"/>
              <a:gd name="connsiteX90" fmla="*/ 5539137 w 10753706"/>
              <a:gd name="connsiteY90" fmla="*/ 851033 h 1027260"/>
              <a:gd name="connsiteX91" fmla="*/ 5510651 w 10753706"/>
              <a:gd name="connsiteY91" fmla="*/ 844215 h 1027260"/>
              <a:gd name="connsiteX92" fmla="*/ 5457331 w 10753706"/>
              <a:gd name="connsiteY92" fmla="*/ 839159 h 1027260"/>
              <a:gd name="connsiteX93" fmla="*/ 5410613 w 10753706"/>
              <a:gd name="connsiteY93" fmla="*/ 834358 h 1027260"/>
              <a:gd name="connsiteX94" fmla="*/ 5370040 w 10753706"/>
              <a:gd name="connsiteY94" fmla="*/ 862127 h 1027260"/>
              <a:gd name="connsiteX95" fmla="*/ 5318778 w 10753706"/>
              <a:gd name="connsiteY95" fmla="*/ 855310 h 1027260"/>
              <a:gd name="connsiteX96" fmla="*/ 5298645 w 10753706"/>
              <a:gd name="connsiteY96" fmla="*/ 855171 h 1027260"/>
              <a:gd name="connsiteX97" fmla="*/ 5253828 w 10753706"/>
              <a:gd name="connsiteY97" fmla="*/ 859670 h 1027260"/>
              <a:gd name="connsiteX98" fmla="*/ 5216955 w 10753706"/>
              <a:gd name="connsiteY98" fmla="*/ 866245 h 1027260"/>
              <a:gd name="connsiteX99" fmla="*/ 5214344 w 10753706"/>
              <a:gd name="connsiteY99" fmla="*/ 868102 h 1027260"/>
              <a:gd name="connsiteX100" fmla="*/ 5195561 w 10753706"/>
              <a:gd name="connsiteY100" fmla="*/ 869949 h 1027260"/>
              <a:gd name="connsiteX101" fmla="*/ 5182555 w 10753706"/>
              <a:gd name="connsiteY101" fmla="*/ 873542 h 1027260"/>
              <a:gd name="connsiteX102" fmla="*/ 5172552 w 10753706"/>
              <a:gd name="connsiteY102" fmla="*/ 878801 h 1027260"/>
              <a:gd name="connsiteX103" fmla="*/ 5027993 w 10753706"/>
              <a:gd name="connsiteY103" fmla="*/ 889666 h 1027260"/>
              <a:gd name="connsiteX104" fmla="*/ 4939844 w 10753706"/>
              <a:gd name="connsiteY104" fmla="*/ 934802 h 1027260"/>
              <a:gd name="connsiteX105" fmla="*/ 4792576 w 10753706"/>
              <a:gd name="connsiteY105" fmla="*/ 934820 h 1027260"/>
              <a:gd name="connsiteX106" fmla="*/ 4602423 w 10753706"/>
              <a:gd name="connsiteY106" fmla="*/ 958063 h 1027260"/>
              <a:gd name="connsiteX107" fmla="*/ 4290656 w 10753706"/>
              <a:gd name="connsiteY107" fmla="*/ 969152 h 1027260"/>
              <a:gd name="connsiteX108" fmla="*/ 3952334 w 10753706"/>
              <a:gd name="connsiteY108" fmla="*/ 954043 h 1027260"/>
              <a:gd name="connsiteX109" fmla="*/ 3858560 w 10753706"/>
              <a:gd name="connsiteY109" fmla="*/ 948781 h 1027260"/>
              <a:gd name="connsiteX110" fmla="*/ 3846597 w 10753706"/>
              <a:gd name="connsiteY110" fmla="*/ 948382 h 1027260"/>
              <a:gd name="connsiteX111" fmla="*/ 3736044 w 10753706"/>
              <a:gd name="connsiteY111" fmla="*/ 947759 h 1027260"/>
              <a:gd name="connsiteX112" fmla="*/ 3713136 w 10753706"/>
              <a:gd name="connsiteY112" fmla="*/ 946963 h 1027260"/>
              <a:gd name="connsiteX113" fmla="*/ 3695939 w 10753706"/>
              <a:gd name="connsiteY113" fmla="*/ 943639 h 1027260"/>
              <a:gd name="connsiteX114" fmla="*/ 3694125 w 10753706"/>
              <a:gd name="connsiteY114" fmla="*/ 940567 h 1027260"/>
              <a:gd name="connsiteX115" fmla="*/ 3681925 w 10753706"/>
              <a:gd name="connsiteY115" fmla="*/ 939706 h 1027260"/>
              <a:gd name="connsiteX116" fmla="*/ 3679204 w 10753706"/>
              <a:gd name="connsiteY116" fmla="*/ 938926 h 1027260"/>
              <a:gd name="connsiteX117" fmla="*/ 3615656 w 10753706"/>
              <a:gd name="connsiteY117" fmla="*/ 940320 h 1027260"/>
              <a:gd name="connsiteX118" fmla="*/ 3567983 w 10753706"/>
              <a:gd name="connsiteY118" fmla="*/ 935596 h 1027260"/>
              <a:gd name="connsiteX119" fmla="*/ 3422423 w 10753706"/>
              <a:gd name="connsiteY119" fmla="*/ 932129 h 1027260"/>
              <a:gd name="connsiteX120" fmla="*/ 3310925 w 10753706"/>
              <a:gd name="connsiteY120" fmla="*/ 911072 h 1027260"/>
              <a:gd name="connsiteX121" fmla="*/ 3139421 w 10753706"/>
              <a:gd name="connsiteY121" fmla="*/ 934151 h 1027260"/>
              <a:gd name="connsiteX122" fmla="*/ 2996922 w 10753706"/>
              <a:gd name="connsiteY122" fmla="*/ 927537 h 1027260"/>
              <a:gd name="connsiteX123" fmla="*/ 2982785 w 10753706"/>
              <a:gd name="connsiteY123" fmla="*/ 931453 h 1027260"/>
              <a:gd name="connsiteX124" fmla="*/ 2967478 w 10753706"/>
              <a:gd name="connsiteY124" fmla="*/ 933397 h 1027260"/>
              <a:gd name="connsiteX125" fmla="*/ 2948552 w 10753706"/>
              <a:gd name="connsiteY125" fmla="*/ 932961 h 1027260"/>
              <a:gd name="connsiteX126" fmla="*/ 2944404 w 10753706"/>
              <a:gd name="connsiteY126" fmla="*/ 934452 h 1027260"/>
              <a:gd name="connsiteX127" fmla="*/ 2908608 w 10753706"/>
              <a:gd name="connsiteY127" fmla="*/ 937205 h 1027260"/>
              <a:gd name="connsiteX128" fmla="*/ 2904443 w 10753706"/>
              <a:gd name="connsiteY128" fmla="*/ 936455 h 1027260"/>
              <a:gd name="connsiteX129" fmla="*/ 2868935 w 10753706"/>
              <a:gd name="connsiteY129" fmla="*/ 938022 h 1027260"/>
              <a:gd name="connsiteX130" fmla="*/ 2868586 w 10753706"/>
              <a:gd name="connsiteY130" fmla="*/ 937487 h 1027260"/>
              <a:gd name="connsiteX131" fmla="*/ 2859191 w 10753706"/>
              <a:gd name="connsiteY131" fmla="*/ 935503 h 1027260"/>
              <a:gd name="connsiteX132" fmla="*/ 2840915 w 10753706"/>
              <a:gd name="connsiteY132" fmla="*/ 932977 h 1027260"/>
              <a:gd name="connsiteX133" fmla="*/ 2763509 w 10753706"/>
              <a:gd name="connsiteY133" fmla="*/ 921850 h 1027260"/>
              <a:gd name="connsiteX134" fmla="*/ 2756121 w 10753706"/>
              <a:gd name="connsiteY134" fmla="*/ 921864 h 1027260"/>
              <a:gd name="connsiteX135" fmla="*/ 2755998 w 10753706"/>
              <a:gd name="connsiteY135" fmla="*/ 921739 h 1027260"/>
              <a:gd name="connsiteX136" fmla="*/ 2748255 w 10753706"/>
              <a:gd name="connsiteY136" fmla="*/ 921505 h 1027260"/>
              <a:gd name="connsiteX137" fmla="*/ 2694601 w 10753706"/>
              <a:gd name="connsiteY137" fmla="*/ 915575 h 1027260"/>
              <a:gd name="connsiteX138" fmla="*/ 2635357 w 10753706"/>
              <a:gd name="connsiteY138" fmla="*/ 910976 h 1027260"/>
              <a:gd name="connsiteX139" fmla="*/ 2601047 w 10753706"/>
              <a:gd name="connsiteY139" fmla="*/ 910263 h 1027260"/>
              <a:gd name="connsiteX140" fmla="*/ 2507482 w 10753706"/>
              <a:gd name="connsiteY140" fmla="*/ 906211 h 1027260"/>
              <a:gd name="connsiteX141" fmla="*/ 2413884 w 10753706"/>
              <a:gd name="connsiteY141" fmla="*/ 900545 h 1027260"/>
              <a:gd name="connsiteX142" fmla="*/ 2368912 w 10753706"/>
              <a:gd name="connsiteY142" fmla="*/ 888755 h 1027260"/>
              <a:gd name="connsiteX143" fmla="*/ 2349490 w 10753706"/>
              <a:gd name="connsiteY143" fmla="*/ 889719 h 1027260"/>
              <a:gd name="connsiteX144" fmla="*/ 2344290 w 10753706"/>
              <a:gd name="connsiteY144" fmla="*/ 890584 h 1027260"/>
              <a:gd name="connsiteX145" fmla="*/ 2336488 w 10753706"/>
              <a:gd name="connsiteY145" fmla="*/ 891058 h 1027260"/>
              <a:gd name="connsiteX146" fmla="*/ 2329015 w 10753706"/>
              <a:gd name="connsiteY146" fmla="*/ 891627 h 1027260"/>
              <a:gd name="connsiteX147" fmla="*/ 2293898 w 10753706"/>
              <a:gd name="connsiteY147" fmla="*/ 896431 h 1027260"/>
              <a:gd name="connsiteX148" fmla="*/ 2243927 w 10753706"/>
              <a:gd name="connsiteY148" fmla="*/ 888076 h 1027260"/>
              <a:gd name="connsiteX149" fmla="*/ 2223920 w 10753706"/>
              <a:gd name="connsiteY149" fmla="*/ 887331 h 1027260"/>
              <a:gd name="connsiteX150" fmla="*/ 2213081 w 10753706"/>
              <a:gd name="connsiteY150" fmla="*/ 886302 h 1027260"/>
              <a:gd name="connsiteX151" fmla="*/ 2212307 w 10753706"/>
              <a:gd name="connsiteY151" fmla="*/ 885829 h 1027260"/>
              <a:gd name="connsiteX152" fmla="*/ 2152321 w 10753706"/>
              <a:gd name="connsiteY152" fmla="*/ 894418 h 1027260"/>
              <a:gd name="connsiteX153" fmla="*/ 2140985 w 10753706"/>
              <a:gd name="connsiteY153" fmla="*/ 895968 h 1027260"/>
              <a:gd name="connsiteX154" fmla="*/ 2121210 w 10753706"/>
              <a:gd name="connsiteY154" fmla="*/ 899354 h 1027260"/>
              <a:gd name="connsiteX155" fmla="*/ 2119146 w 10753706"/>
              <a:gd name="connsiteY155" fmla="*/ 899033 h 1027260"/>
              <a:gd name="connsiteX156" fmla="*/ 2105666 w 10753706"/>
              <a:gd name="connsiteY156" fmla="*/ 902240 h 1027260"/>
              <a:gd name="connsiteX157" fmla="*/ 2094924 w 10753706"/>
              <a:gd name="connsiteY157" fmla="*/ 907203 h 1027260"/>
              <a:gd name="connsiteX158" fmla="*/ 1949478 w 10753706"/>
              <a:gd name="connsiteY158" fmla="*/ 913748 h 1027260"/>
              <a:gd name="connsiteX159" fmla="*/ 1749684 w 10753706"/>
              <a:gd name="connsiteY159" fmla="*/ 942223 h 1027260"/>
              <a:gd name="connsiteX160" fmla="*/ 1585576 w 10753706"/>
              <a:gd name="connsiteY160" fmla="*/ 954170 h 1027260"/>
              <a:gd name="connsiteX161" fmla="*/ 1476250 w 10753706"/>
              <a:gd name="connsiteY161" fmla="*/ 950653 h 1027260"/>
              <a:gd name="connsiteX162" fmla="*/ 1433927 w 10753706"/>
              <a:gd name="connsiteY162" fmla="*/ 959926 h 1027260"/>
              <a:gd name="connsiteX163" fmla="*/ 1414893 w 10753706"/>
              <a:gd name="connsiteY163" fmla="*/ 957671 h 1027260"/>
              <a:gd name="connsiteX164" fmla="*/ 1411585 w 10753706"/>
              <a:gd name="connsiteY164" fmla="*/ 957179 h 1027260"/>
              <a:gd name="connsiteX165" fmla="*/ 1398896 w 10753706"/>
              <a:gd name="connsiteY165" fmla="*/ 957460 h 1027260"/>
              <a:gd name="connsiteX166" fmla="*/ 1394632 w 10753706"/>
              <a:gd name="connsiteY166" fmla="*/ 954725 h 1027260"/>
              <a:gd name="connsiteX167" fmla="*/ 1375043 w 10753706"/>
              <a:gd name="connsiteY167" fmla="*/ 953132 h 1027260"/>
              <a:gd name="connsiteX168" fmla="*/ 1351876 w 10753706"/>
              <a:gd name="connsiteY168" fmla="*/ 954436 h 1027260"/>
              <a:gd name="connsiteX169" fmla="*/ 1242676 w 10753706"/>
              <a:gd name="connsiteY169" fmla="*/ 963767 h 1027260"/>
              <a:gd name="connsiteX170" fmla="*/ 1205993 w 10753706"/>
              <a:gd name="connsiteY170" fmla="*/ 974080 h 1027260"/>
              <a:gd name="connsiteX171" fmla="*/ 1052221 w 10753706"/>
              <a:gd name="connsiteY171" fmla="*/ 963954 h 1027260"/>
              <a:gd name="connsiteX172" fmla="*/ 968270 w 10753706"/>
              <a:gd name="connsiteY172" fmla="*/ 964761 h 1027260"/>
              <a:gd name="connsiteX173" fmla="*/ 874493 w 10753706"/>
              <a:gd name="connsiteY173" fmla="*/ 998122 h 1027260"/>
              <a:gd name="connsiteX174" fmla="*/ 814411 w 10753706"/>
              <a:gd name="connsiteY174" fmla="*/ 1007391 h 1027260"/>
              <a:gd name="connsiteX175" fmla="*/ 688604 w 10753706"/>
              <a:gd name="connsiteY175" fmla="*/ 1015631 h 1027260"/>
              <a:gd name="connsiteX176" fmla="*/ 618171 w 10753706"/>
              <a:gd name="connsiteY176" fmla="*/ 1027260 h 1027260"/>
              <a:gd name="connsiteX177" fmla="*/ 570379 w 10753706"/>
              <a:gd name="connsiteY177" fmla="*/ 1023487 h 1027260"/>
              <a:gd name="connsiteX178" fmla="*/ 482519 w 10753706"/>
              <a:gd name="connsiteY178" fmla="*/ 1002108 h 1027260"/>
              <a:gd name="connsiteX179" fmla="*/ 475319 w 10753706"/>
              <a:gd name="connsiteY179" fmla="*/ 1009922 h 1027260"/>
              <a:gd name="connsiteX180" fmla="*/ 431104 w 10753706"/>
              <a:gd name="connsiteY180" fmla="*/ 1009317 h 1027260"/>
              <a:gd name="connsiteX181" fmla="*/ 363782 w 10753706"/>
              <a:gd name="connsiteY181" fmla="*/ 1007585 h 1027260"/>
              <a:gd name="connsiteX182" fmla="*/ 325533 w 10753706"/>
              <a:gd name="connsiteY182" fmla="*/ 1008502 h 1027260"/>
              <a:gd name="connsiteX183" fmla="*/ 220429 w 10753706"/>
              <a:gd name="connsiteY183" fmla="*/ 1008927 h 1027260"/>
              <a:gd name="connsiteX184" fmla="*/ 114676 w 10753706"/>
              <a:gd name="connsiteY184" fmla="*/ 1007765 h 1027260"/>
              <a:gd name="connsiteX185" fmla="*/ 13470 w 10753706"/>
              <a:gd name="connsiteY185" fmla="*/ 998544 h 1027260"/>
              <a:gd name="connsiteX186" fmla="*/ 0 w 10753706"/>
              <a:gd name="connsiteY186" fmla="*/ 997355 h 1027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Lst>
            <a:rect l="l" t="t" r="r" b="b"/>
            <a:pathLst>
              <a:path w="10753706" h="1027260">
                <a:moveTo>
                  <a:pt x="0" y="0"/>
                </a:moveTo>
                <a:lnTo>
                  <a:pt x="10753706" y="0"/>
                </a:lnTo>
                <a:lnTo>
                  <a:pt x="10748809" y="2522"/>
                </a:lnTo>
                <a:cubicBezTo>
                  <a:pt x="10744031" y="4644"/>
                  <a:pt x="10737551" y="7204"/>
                  <a:pt x="10725330" y="11977"/>
                </a:cubicBezTo>
                <a:cubicBezTo>
                  <a:pt x="10700888" y="21523"/>
                  <a:pt x="10652058" y="39304"/>
                  <a:pt x="10615423" y="52967"/>
                </a:cubicBezTo>
                <a:cubicBezTo>
                  <a:pt x="10598524" y="49017"/>
                  <a:pt x="10550674" y="61360"/>
                  <a:pt x="10533936" y="53095"/>
                </a:cubicBezTo>
                <a:cubicBezTo>
                  <a:pt x="10519435" y="55674"/>
                  <a:pt x="10480156" y="49393"/>
                  <a:pt x="10466876" y="45180"/>
                </a:cubicBezTo>
                <a:cubicBezTo>
                  <a:pt x="10443145" y="68059"/>
                  <a:pt x="10382269" y="71294"/>
                  <a:pt x="10355090" y="89741"/>
                </a:cubicBezTo>
                <a:cubicBezTo>
                  <a:pt x="10286222" y="95376"/>
                  <a:pt x="10146285" y="63529"/>
                  <a:pt x="10087145" y="66115"/>
                </a:cubicBezTo>
                <a:cubicBezTo>
                  <a:pt x="10067575" y="79584"/>
                  <a:pt x="10043111" y="68921"/>
                  <a:pt x="10015902" y="76178"/>
                </a:cubicBezTo>
                <a:cubicBezTo>
                  <a:pt x="9952302" y="84628"/>
                  <a:pt x="9893286" y="103337"/>
                  <a:pt x="9806005" y="102435"/>
                </a:cubicBezTo>
                <a:cubicBezTo>
                  <a:pt x="9782247" y="141133"/>
                  <a:pt x="9674787" y="151643"/>
                  <a:pt x="9602583" y="179170"/>
                </a:cubicBezTo>
                <a:cubicBezTo>
                  <a:pt x="9557658" y="187584"/>
                  <a:pt x="9478290" y="154235"/>
                  <a:pt x="9469719" y="174721"/>
                </a:cubicBezTo>
                <a:cubicBezTo>
                  <a:pt x="9443779" y="165070"/>
                  <a:pt x="9431317" y="185692"/>
                  <a:pt x="9408692" y="189513"/>
                </a:cubicBezTo>
                <a:cubicBezTo>
                  <a:pt x="9387154" y="183843"/>
                  <a:pt x="9380475" y="191089"/>
                  <a:pt x="9364151" y="194072"/>
                </a:cubicBezTo>
                <a:cubicBezTo>
                  <a:pt x="9354686" y="190222"/>
                  <a:pt x="9340485" y="191782"/>
                  <a:pt x="9337751" y="197579"/>
                </a:cubicBezTo>
                <a:cubicBezTo>
                  <a:pt x="9349566" y="209270"/>
                  <a:pt x="9297468" y="207714"/>
                  <a:pt x="9297166" y="216558"/>
                </a:cubicBezTo>
                <a:cubicBezTo>
                  <a:pt x="9269057" y="220999"/>
                  <a:pt x="9139630" y="221783"/>
                  <a:pt x="9123859" y="237356"/>
                </a:cubicBezTo>
                <a:cubicBezTo>
                  <a:pt x="9068176" y="249209"/>
                  <a:pt x="8975349" y="235349"/>
                  <a:pt x="8950741" y="238020"/>
                </a:cubicBezTo>
                <a:cubicBezTo>
                  <a:pt x="8916265" y="215428"/>
                  <a:pt x="8822808" y="292026"/>
                  <a:pt x="8718236" y="303148"/>
                </a:cubicBezTo>
                <a:cubicBezTo>
                  <a:pt x="8703111" y="302060"/>
                  <a:pt x="8695551" y="302792"/>
                  <a:pt x="8694011" y="308812"/>
                </a:cubicBezTo>
                <a:cubicBezTo>
                  <a:pt x="8661810" y="312764"/>
                  <a:pt x="8637956" y="329628"/>
                  <a:pt x="8611976" y="324819"/>
                </a:cubicBezTo>
                <a:cubicBezTo>
                  <a:pt x="8621849" y="336388"/>
                  <a:pt x="8562809" y="325917"/>
                  <a:pt x="8562074" y="337971"/>
                </a:cubicBezTo>
                <a:cubicBezTo>
                  <a:pt x="8543699" y="343978"/>
                  <a:pt x="8511321" y="356396"/>
                  <a:pt x="8501724" y="360865"/>
                </a:cubicBezTo>
                <a:lnTo>
                  <a:pt x="8504489" y="364790"/>
                </a:lnTo>
                <a:lnTo>
                  <a:pt x="8492774" y="366181"/>
                </a:lnTo>
                <a:lnTo>
                  <a:pt x="8466405" y="368724"/>
                </a:lnTo>
                <a:cubicBezTo>
                  <a:pt x="8455454" y="372229"/>
                  <a:pt x="8440175" y="385805"/>
                  <a:pt x="8427069" y="387211"/>
                </a:cubicBezTo>
                <a:cubicBezTo>
                  <a:pt x="8400442" y="392215"/>
                  <a:pt x="8397079" y="382989"/>
                  <a:pt x="8387766" y="377161"/>
                </a:cubicBezTo>
                <a:cubicBezTo>
                  <a:pt x="8369233" y="378548"/>
                  <a:pt x="8334756" y="390869"/>
                  <a:pt x="8315874" y="395527"/>
                </a:cubicBezTo>
                <a:cubicBezTo>
                  <a:pt x="8306664" y="400500"/>
                  <a:pt x="8272845" y="393679"/>
                  <a:pt x="8274474" y="405112"/>
                </a:cubicBezTo>
                <a:cubicBezTo>
                  <a:pt x="8255483" y="406194"/>
                  <a:pt x="8244963" y="408376"/>
                  <a:pt x="8234664" y="410219"/>
                </a:cubicBezTo>
                <a:lnTo>
                  <a:pt x="8211268" y="416791"/>
                </a:lnTo>
                <a:cubicBezTo>
                  <a:pt x="8204720" y="419941"/>
                  <a:pt x="8197411" y="422004"/>
                  <a:pt x="8188615" y="421755"/>
                </a:cubicBezTo>
                <a:lnTo>
                  <a:pt x="8179981" y="420402"/>
                </a:lnTo>
                <a:lnTo>
                  <a:pt x="8179307" y="422516"/>
                </a:lnTo>
                <a:cubicBezTo>
                  <a:pt x="8179027" y="425797"/>
                  <a:pt x="8175790" y="448341"/>
                  <a:pt x="8147929" y="450302"/>
                </a:cubicBezTo>
                <a:cubicBezTo>
                  <a:pt x="8130300" y="457967"/>
                  <a:pt x="8114933" y="461015"/>
                  <a:pt x="8089136" y="465283"/>
                </a:cubicBezTo>
                <a:cubicBezTo>
                  <a:pt x="8072810" y="465920"/>
                  <a:pt x="8069376" y="451569"/>
                  <a:pt x="8049973" y="454121"/>
                </a:cubicBezTo>
                <a:cubicBezTo>
                  <a:pt x="7974508" y="471465"/>
                  <a:pt x="8006050" y="447139"/>
                  <a:pt x="7965913" y="464415"/>
                </a:cubicBezTo>
                <a:cubicBezTo>
                  <a:pt x="7958234" y="466025"/>
                  <a:pt x="7951405" y="465800"/>
                  <a:pt x="7945093" y="464798"/>
                </a:cubicBezTo>
                <a:lnTo>
                  <a:pt x="7935335" y="462442"/>
                </a:lnTo>
                <a:lnTo>
                  <a:pt x="7904779" y="471429"/>
                </a:lnTo>
                <a:cubicBezTo>
                  <a:pt x="7889387" y="474999"/>
                  <a:pt x="7872867" y="477951"/>
                  <a:pt x="7855604" y="480199"/>
                </a:cubicBezTo>
                <a:cubicBezTo>
                  <a:pt x="7850005" y="476378"/>
                  <a:pt x="7838628" y="483595"/>
                  <a:pt x="7832630" y="485371"/>
                </a:cubicBezTo>
                <a:cubicBezTo>
                  <a:pt x="7831473" y="482645"/>
                  <a:pt x="7816623" y="482661"/>
                  <a:pt x="7812438" y="485391"/>
                </a:cubicBezTo>
                <a:cubicBezTo>
                  <a:pt x="7709470" y="505049"/>
                  <a:pt x="7759426" y="473956"/>
                  <a:pt x="7701399" y="495197"/>
                </a:cubicBezTo>
                <a:cubicBezTo>
                  <a:pt x="7690986" y="496989"/>
                  <a:pt x="7682397" y="496365"/>
                  <a:pt x="7674778" y="494723"/>
                </a:cubicBezTo>
                <a:lnTo>
                  <a:pt x="7660445" y="490194"/>
                </a:lnTo>
                <a:lnTo>
                  <a:pt x="7651781" y="493084"/>
                </a:lnTo>
                <a:cubicBezTo>
                  <a:pt x="7616113" y="496548"/>
                  <a:pt x="7603273" y="491735"/>
                  <a:pt x="7584807" y="499490"/>
                </a:cubicBezTo>
                <a:cubicBezTo>
                  <a:pt x="7549256" y="490212"/>
                  <a:pt x="7563949" y="500167"/>
                  <a:pt x="7541324" y="504184"/>
                </a:cubicBezTo>
                <a:cubicBezTo>
                  <a:pt x="7523851" y="508307"/>
                  <a:pt x="7559546" y="509825"/>
                  <a:pt x="7541756" y="512184"/>
                </a:cubicBezTo>
                <a:cubicBezTo>
                  <a:pt x="7520963" y="510864"/>
                  <a:pt x="7525755" y="520497"/>
                  <a:pt x="7503906" y="518551"/>
                </a:cubicBezTo>
                <a:cubicBezTo>
                  <a:pt x="7505924" y="510774"/>
                  <a:pt x="7464361" y="523683"/>
                  <a:pt x="7460411" y="517415"/>
                </a:cubicBezTo>
                <a:lnTo>
                  <a:pt x="7460116" y="517548"/>
                </a:lnTo>
                <a:cubicBezTo>
                  <a:pt x="7447785" y="530928"/>
                  <a:pt x="7310141" y="550568"/>
                  <a:pt x="7297810" y="563947"/>
                </a:cubicBezTo>
                <a:cubicBezTo>
                  <a:pt x="7221791" y="605698"/>
                  <a:pt x="7039072" y="646008"/>
                  <a:pt x="6946388" y="665244"/>
                </a:cubicBezTo>
                <a:cubicBezTo>
                  <a:pt x="6853704" y="684480"/>
                  <a:pt x="6804875" y="677485"/>
                  <a:pt x="6741704" y="679365"/>
                </a:cubicBezTo>
                <a:lnTo>
                  <a:pt x="6624680" y="677674"/>
                </a:lnTo>
                <a:lnTo>
                  <a:pt x="6605700" y="683566"/>
                </a:lnTo>
                <a:cubicBezTo>
                  <a:pt x="6603309" y="685184"/>
                  <a:pt x="6599550" y="685647"/>
                  <a:pt x="6576922" y="683030"/>
                </a:cubicBezTo>
                <a:cubicBezTo>
                  <a:pt x="6527275" y="698355"/>
                  <a:pt x="6440981" y="702347"/>
                  <a:pt x="6405123" y="721946"/>
                </a:cubicBezTo>
                <a:cubicBezTo>
                  <a:pt x="6407963" y="715467"/>
                  <a:pt x="6383450" y="712913"/>
                  <a:pt x="6368938" y="717341"/>
                </a:cubicBezTo>
                <a:cubicBezTo>
                  <a:pt x="6377914" y="692119"/>
                  <a:pt x="6315316" y="744281"/>
                  <a:pt x="6295102" y="729508"/>
                </a:cubicBezTo>
                <a:cubicBezTo>
                  <a:pt x="6300358" y="744473"/>
                  <a:pt x="6240070" y="776254"/>
                  <a:pt x="6202084" y="767091"/>
                </a:cubicBezTo>
                <a:cubicBezTo>
                  <a:pt x="6152826" y="774744"/>
                  <a:pt x="6122010" y="790367"/>
                  <a:pt x="6067157" y="790339"/>
                </a:cubicBezTo>
                <a:cubicBezTo>
                  <a:pt x="6066310" y="792484"/>
                  <a:pt x="6064283" y="794403"/>
                  <a:pt x="6061443" y="796151"/>
                </a:cubicBezTo>
                <a:lnTo>
                  <a:pt x="6051406" y="800684"/>
                </a:lnTo>
                <a:lnTo>
                  <a:pt x="6049097" y="800636"/>
                </a:lnTo>
                <a:cubicBezTo>
                  <a:pt x="6040408" y="801393"/>
                  <a:pt x="6036299" y="802645"/>
                  <a:pt x="6034222" y="804110"/>
                </a:cubicBezTo>
                <a:lnTo>
                  <a:pt x="6033121" y="806078"/>
                </a:lnTo>
                <a:lnTo>
                  <a:pt x="6023593" y="808842"/>
                </a:lnTo>
                <a:lnTo>
                  <a:pt x="6006639" y="815304"/>
                </a:lnTo>
                <a:lnTo>
                  <a:pt x="6001762" y="815557"/>
                </a:lnTo>
                <a:lnTo>
                  <a:pt x="5973534" y="823815"/>
                </a:lnTo>
                <a:lnTo>
                  <a:pt x="5972336" y="823476"/>
                </a:lnTo>
                <a:cubicBezTo>
                  <a:pt x="5969004" y="822901"/>
                  <a:pt x="5965329" y="822833"/>
                  <a:pt x="5960841" y="823819"/>
                </a:cubicBezTo>
                <a:cubicBezTo>
                  <a:pt x="5955860" y="815655"/>
                  <a:pt x="5953515" y="821882"/>
                  <a:pt x="5940719" y="825514"/>
                </a:cubicBezTo>
                <a:cubicBezTo>
                  <a:pt x="5930130" y="813644"/>
                  <a:pt x="5900943" y="827979"/>
                  <a:pt x="5884298" y="823806"/>
                </a:cubicBezTo>
                <a:cubicBezTo>
                  <a:pt x="5875133" y="826741"/>
                  <a:pt x="5865250" y="829630"/>
                  <a:pt x="5854779" y="832365"/>
                </a:cubicBezTo>
                <a:lnTo>
                  <a:pt x="5848382" y="833844"/>
                </a:lnTo>
                <a:lnTo>
                  <a:pt x="5848066" y="833772"/>
                </a:lnTo>
                <a:cubicBezTo>
                  <a:pt x="5846273" y="833879"/>
                  <a:pt x="5844018" y="834284"/>
                  <a:pt x="5840944" y="835132"/>
                </a:cubicBezTo>
                <a:lnTo>
                  <a:pt x="5836719" y="836539"/>
                </a:lnTo>
                <a:lnTo>
                  <a:pt x="5824311" y="839408"/>
                </a:lnTo>
                <a:lnTo>
                  <a:pt x="5818788" y="839727"/>
                </a:lnTo>
                <a:cubicBezTo>
                  <a:pt x="5797008" y="838594"/>
                  <a:pt x="5786883" y="822081"/>
                  <a:pt x="5763953" y="834282"/>
                </a:cubicBezTo>
                <a:cubicBezTo>
                  <a:pt x="5726813" y="837521"/>
                  <a:pt x="5699446" y="830949"/>
                  <a:pt x="5667748" y="840211"/>
                </a:cubicBezTo>
                <a:cubicBezTo>
                  <a:pt x="5632959" y="843205"/>
                  <a:pt x="5601436" y="842280"/>
                  <a:pt x="5573108" y="847611"/>
                </a:cubicBezTo>
                <a:cubicBezTo>
                  <a:pt x="5560030" y="845832"/>
                  <a:pt x="5549547" y="851598"/>
                  <a:pt x="5539137" y="851033"/>
                </a:cubicBezTo>
                <a:cubicBezTo>
                  <a:pt x="5528728" y="850467"/>
                  <a:pt x="5529256" y="837509"/>
                  <a:pt x="5510651" y="844215"/>
                </a:cubicBezTo>
                <a:cubicBezTo>
                  <a:pt x="5494241" y="833607"/>
                  <a:pt x="5466101" y="839171"/>
                  <a:pt x="5457331" y="839159"/>
                </a:cubicBezTo>
                <a:lnTo>
                  <a:pt x="5410613" y="834358"/>
                </a:lnTo>
                <a:lnTo>
                  <a:pt x="5370040" y="862127"/>
                </a:lnTo>
                <a:cubicBezTo>
                  <a:pt x="5357863" y="856469"/>
                  <a:pt x="5319115" y="868069"/>
                  <a:pt x="5318778" y="855310"/>
                </a:cubicBezTo>
                <a:cubicBezTo>
                  <a:pt x="5303920" y="857760"/>
                  <a:pt x="5296727" y="863736"/>
                  <a:pt x="5298645" y="855171"/>
                </a:cubicBezTo>
                <a:cubicBezTo>
                  <a:pt x="5287819" y="855897"/>
                  <a:pt x="5267444" y="857825"/>
                  <a:pt x="5253828" y="859670"/>
                </a:cubicBezTo>
                <a:lnTo>
                  <a:pt x="5216955" y="866245"/>
                </a:lnTo>
                <a:lnTo>
                  <a:pt x="5214344" y="868102"/>
                </a:lnTo>
                <a:cubicBezTo>
                  <a:pt x="5210778" y="868719"/>
                  <a:pt x="5200859" y="869042"/>
                  <a:pt x="5195561" y="869949"/>
                </a:cubicBezTo>
                <a:lnTo>
                  <a:pt x="5182555" y="873542"/>
                </a:lnTo>
                <a:cubicBezTo>
                  <a:pt x="5178496" y="875023"/>
                  <a:pt x="5175066" y="876746"/>
                  <a:pt x="5172552" y="878801"/>
                </a:cubicBezTo>
                <a:cubicBezTo>
                  <a:pt x="5121406" y="873797"/>
                  <a:pt x="5080096" y="886529"/>
                  <a:pt x="5027993" y="889666"/>
                </a:cubicBezTo>
                <a:cubicBezTo>
                  <a:pt x="4999924" y="877115"/>
                  <a:pt x="4946973" y="919452"/>
                  <a:pt x="4939844" y="934802"/>
                </a:cubicBezTo>
                <a:cubicBezTo>
                  <a:pt x="4895154" y="940701"/>
                  <a:pt x="4844006" y="928240"/>
                  <a:pt x="4792576" y="934820"/>
                </a:cubicBezTo>
                <a:lnTo>
                  <a:pt x="4602423" y="958063"/>
                </a:lnTo>
                <a:cubicBezTo>
                  <a:pt x="4488530" y="967131"/>
                  <a:pt x="4399004" y="969822"/>
                  <a:pt x="4290656" y="969152"/>
                </a:cubicBezTo>
                <a:cubicBezTo>
                  <a:pt x="4182308" y="968482"/>
                  <a:pt x="4046938" y="971167"/>
                  <a:pt x="3952334" y="954043"/>
                </a:cubicBezTo>
                <a:lnTo>
                  <a:pt x="3858560" y="948781"/>
                </a:lnTo>
                <a:lnTo>
                  <a:pt x="3846597" y="948382"/>
                </a:lnTo>
                <a:cubicBezTo>
                  <a:pt x="3807516" y="956616"/>
                  <a:pt x="3767475" y="941640"/>
                  <a:pt x="3736044" y="947759"/>
                </a:cubicBezTo>
                <a:cubicBezTo>
                  <a:pt x="3727323" y="948128"/>
                  <a:pt x="3719828" y="947771"/>
                  <a:pt x="3713136" y="946963"/>
                </a:cubicBezTo>
                <a:lnTo>
                  <a:pt x="3695939" y="943639"/>
                </a:lnTo>
                <a:lnTo>
                  <a:pt x="3694125" y="940567"/>
                </a:lnTo>
                <a:lnTo>
                  <a:pt x="3681925" y="939706"/>
                </a:lnTo>
                <a:lnTo>
                  <a:pt x="3679204" y="938926"/>
                </a:lnTo>
                <a:cubicBezTo>
                  <a:pt x="3668160" y="939028"/>
                  <a:pt x="3634193" y="940875"/>
                  <a:pt x="3615656" y="940320"/>
                </a:cubicBezTo>
                <a:cubicBezTo>
                  <a:pt x="3582626" y="936974"/>
                  <a:pt x="3593904" y="949140"/>
                  <a:pt x="3567983" y="935596"/>
                </a:cubicBezTo>
                <a:cubicBezTo>
                  <a:pt x="3504185" y="939048"/>
                  <a:pt x="3482818" y="922224"/>
                  <a:pt x="3422423" y="932129"/>
                </a:cubicBezTo>
                <a:cubicBezTo>
                  <a:pt x="3369166" y="933413"/>
                  <a:pt x="3329486" y="910108"/>
                  <a:pt x="3310925" y="911072"/>
                </a:cubicBezTo>
                <a:cubicBezTo>
                  <a:pt x="3261363" y="909787"/>
                  <a:pt x="3198415" y="933574"/>
                  <a:pt x="3139421" y="934151"/>
                </a:cubicBezTo>
                <a:cubicBezTo>
                  <a:pt x="3088799" y="931012"/>
                  <a:pt x="3038941" y="938464"/>
                  <a:pt x="2996922" y="927537"/>
                </a:cubicBezTo>
                <a:cubicBezTo>
                  <a:pt x="2992673" y="929234"/>
                  <a:pt x="2987900" y="930498"/>
                  <a:pt x="2982785" y="931453"/>
                </a:cubicBezTo>
                <a:lnTo>
                  <a:pt x="2967478" y="933397"/>
                </a:lnTo>
                <a:lnTo>
                  <a:pt x="2948552" y="932961"/>
                </a:lnTo>
                <a:lnTo>
                  <a:pt x="2944404" y="934452"/>
                </a:lnTo>
                <a:lnTo>
                  <a:pt x="2908608" y="937205"/>
                </a:lnTo>
                <a:lnTo>
                  <a:pt x="2904443" y="936455"/>
                </a:lnTo>
                <a:lnTo>
                  <a:pt x="2868935" y="938022"/>
                </a:lnTo>
                <a:lnTo>
                  <a:pt x="2868586" y="937487"/>
                </a:lnTo>
                <a:cubicBezTo>
                  <a:pt x="2866994" y="936327"/>
                  <a:pt x="2864292" y="935538"/>
                  <a:pt x="2859191" y="935503"/>
                </a:cubicBezTo>
                <a:cubicBezTo>
                  <a:pt x="2869075" y="927418"/>
                  <a:pt x="2856828" y="932364"/>
                  <a:pt x="2840915" y="932977"/>
                </a:cubicBezTo>
                <a:lnTo>
                  <a:pt x="2763509" y="921850"/>
                </a:lnTo>
                <a:lnTo>
                  <a:pt x="2756121" y="921864"/>
                </a:lnTo>
                <a:cubicBezTo>
                  <a:pt x="2756081" y="921822"/>
                  <a:pt x="2756039" y="921781"/>
                  <a:pt x="2755998" y="921739"/>
                </a:cubicBezTo>
                <a:cubicBezTo>
                  <a:pt x="2754445" y="921476"/>
                  <a:pt x="2752036" y="921380"/>
                  <a:pt x="2748255" y="921505"/>
                </a:cubicBezTo>
                <a:lnTo>
                  <a:pt x="2694601" y="915575"/>
                </a:lnTo>
                <a:cubicBezTo>
                  <a:pt x="2671223" y="919874"/>
                  <a:pt x="2666972" y="913376"/>
                  <a:pt x="2635357" y="910976"/>
                </a:cubicBezTo>
                <a:cubicBezTo>
                  <a:pt x="2621906" y="915051"/>
                  <a:pt x="2611315" y="913542"/>
                  <a:pt x="2601047" y="910263"/>
                </a:cubicBezTo>
                <a:cubicBezTo>
                  <a:pt x="2570084" y="912074"/>
                  <a:pt x="2542135" y="907435"/>
                  <a:pt x="2507482" y="906211"/>
                </a:cubicBezTo>
                <a:cubicBezTo>
                  <a:pt x="2469706" y="911437"/>
                  <a:pt x="2450920" y="901812"/>
                  <a:pt x="2413884" y="900545"/>
                </a:cubicBezTo>
                <a:cubicBezTo>
                  <a:pt x="2381338" y="909664"/>
                  <a:pt x="2387753" y="892438"/>
                  <a:pt x="2368912" y="888755"/>
                </a:cubicBezTo>
                <a:lnTo>
                  <a:pt x="2349490" y="889719"/>
                </a:lnTo>
                <a:lnTo>
                  <a:pt x="2344290" y="890584"/>
                </a:lnTo>
                <a:cubicBezTo>
                  <a:pt x="2340673" y="891041"/>
                  <a:pt x="2338228" y="891167"/>
                  <a:pt x="2336488" y="891058"/>
                </a:cubicBezTo>
                <a:lnTo>
                  <a:pt x="2329015" y="891627"/>
                </a:lnTo>
                <a:cubicBezTo>
                  <a:pt x="2316843" y="893039"/>
                  <a:pt x="2305064" y="894669"/>
                  <a:pt x="2293898" y="896431"/>
                </a:cubicBezTo>
                <a:cubicBezTo>
                  <a:pt x="2282637" y="890404"/>
                  <a:pt x="2242346" y="900851"/>
                  <a:pt x="2243927" y="888076"/>
                </a:cubicBezTo>
                <a:cubicBezTo>
                  <a:pt x="2228778" y="890081"/>
                  <a:pt x="2220725" y="895845"/>
                  <a:pt x="2223920" y="887331"/>
                </a:cubicBezTo>
                <a:cubicBezTo>
                  <a:pt x="2218877" y="887756"/>
                  <a:pt x="2215583" y="887254"/>
                  <a:pt x="2213081" y="886302"/>
                </a:cubicBezTo>
                <a:lnTo>
                  <a:pt x="2212307" y="885829"/>
                </a:lnTo>
                <a:lnTo>
                  <a:pt x="2152321" y="894418"/>
                </a:lnTo>
                <a:lnTo>
                  <a:pt x="2140985" y="895968"/>
                </a:lnTo>
                <a:lnTo>
                  <a:pt x="2121210" y="899354"/>
                </a:lnTo>
                <a:lnTo>
                  <a:pt x="2119146" y="899033"/>
                </a:lnTo>
                <a:lnTo>
                  <a:pt x="2105666" y="902240"/>
                </a:lnTo>
                <a:cubicBezTo>
                  <a:pt x="2101407" y="903601"/>
                  <a:pt x="2097735" y="905221"/>
                  <a:pt x="2094924" y="907203"/>
                </a:cubicBezTo>
                <a:cubicBezTo>
                  <a:pt x="2044793" y="900664"/>
                  <a:pt x="2001785" y="912168"/>
                  <a:pt x="1949478" y="913748"/>
                </a:cubicBezTo>
                <a:cubicBezTo>
                  <a:pt x="1891937" y="919585"/>
                  <a:pt x="1810334" y="935486"/>
                  <a:pt x="1749684" y="942223"/>
                </a:cubicBezTo>
                <a:lnTo>
                  <a:pt x="1585576" y="954170"/>
                </a:lnTo>
                <a:cubicBezTo>
                  <a:pt x="1549165" y="943719"/>
                  <a:pt x="1511425" y="950847"/>
                  <a:pt x="1476250" y="950653"/>
                </a:cubicBezTo>
                <a:cubicBezTo>
                  <a:pt x="1488515" y="961596"/>
                  <a:pt x="1432660" y="946795"/>
                  <a:pt x="1433927" y="959926"/>
                </a:cubicBezTo>
                <a:cubicBezTo>
                  <a:pt x="1427485" y="959475"/>
                  <a:pt x="1421205" y="958623"/>
                  <a:pt x="1414893" y="957671"/>
                </a:cubicBezTo>
                <a:lnTo>
                  <a:pt x="1411585" y="957179"/>
                </a:lnTo>
                <a:lnTo>
                  <a:pt x="1398896" y="957460"/>
                </a:lnTo>
                <a:lnTo>
                  <a:pt x="1394632" y="954725"/>
                </a:lnTo>
                <a:lnTo>
                  <a:pt x="1375043" y="953132"/>
                </a:lnTo>
                <a:cubicBezTo>
                  <a:pt x="1367813" y="952970"/>
                  <a:pt x="1360155" y="953305"/>
                  <a:pt x="1351876" y="954436"/>
                </a:cubicBezTo>
                <a:cubicBezTo>
                  <a:pt x="1325912" y="963028"/>
                  <a:pt x="1274459" y="952492"/>
                  <a:pt x="1242676" y="963767"/>
                </a:cubicBezTo>
                <a:cubicBezTo>
                  <a:pt x="1230276" y="966918"/>
                  <a:pt x="1216715" y="977098"/>
                  <a:pt x="1205993" y="974080"/>
                </a:cubicBezTo>
                <a:cubicBezTo>
                  <a:pt x="1174251" y="974112"/>
                  <a:pt x="1086982" y="964420"/>
                  <a:pt x="1052221" y="963954"/>
                </a:cubicBezTo>
                <a:cubicBezTo>
                  <a:pt x="1038515" y="970622"/>
                  <a:pt x="1009522" y="962342"/>
                  <a:pt x="968270" y="964761"/>
                </a:cubicBezTo>
                <a:cubicBezTo>
                  <a:pt x="943437" y="973698"/>
                  <a:pt x="900136" y="991017"/>
                  <a:pt x="874493" y="998122"/>
                </a:cubicBezTo>
                <a:cubicBezTo>
                  <a:pt x="848849" y="1005226"/>
                  <a:pt x="853424" y="1009427"/>
                  <a:pt x="814411" y="1007391"/>
                </a:cubicBezTo>
                <a:cubicBezTo>
                  <a:pt x="765926" y="1022821"/>
                  <a:pt x="732885" y="1009859"/>
                  <a:pt x="688604" y="1015631"/>
                </a:cubicBezTo>
                <a:cubicBezTo>
                  <a:pt x="638045" y="1020877"/>
                  <a:pt x="677999" y="1011556"/>
                  <a:pt x="618171" y="1027260"/>
                </a:cubicBezTo>
                <a:cubicBezTo>
                  <a:pt x="609680" y="1023165"/>
                  <a:pt x="583253" y="1020277"/>
                  <a:pt x="570379" y="1023487"/>
                </a:cubicBezTo>
                <a:cubicBezTo>
                  <a:pt x="543992" y="1022523"/>
                  <a:pt x="505183" y="1001686"/>
                  <a:pt x="482519" y="1002108"/>
                </a:cubicBezTo>
                <a:cubicBezTo>
                  <a:pt x="464011" y="1002285"/>
                  <a:pt x="495211" y="1007995"/>
                  <a:pt x="475319" y="1009922"/>
                </a:cubicBezTo>
                <a:cubicBezTo>
                  <a:pt x="450818" y="1011135"/>
                  <a:pt x="454804" y="1022539"/>
                  <a:pt x="431104" y="1009317"/>
                </a:cubicBezTo>
                <a:cubicBezTo>
                  <a:pt x="406857" y="1014651"/>
                  <a:pt x="399686" y="1008456"/>
                  <a:pt x="363782" y="1007585"/>
                </a:cubicBezTo>
                <a:cubicBezTo>
                  <a:pt x="350440" y="1012231"/>
                  <a:pt x="338145" y="1011245"/>
                  <a:pt x="325533" y="1008502"/>
                </a:cubicBezTo>
                <a:cubicBezTo>
                  <a:pt x="291944" y="1011745"/>
                  <a:pt x="259251" y="1008497"/>
                  <a:pt x="220429" y="1008927"/>
                </a:cubicBezTo>
                <a:cubicBezTo>
                  <a:pt x="180594" y="1015852"/>
                  <a:pt x="156150" y="1007265"/>
                  <a:pt x="114676" y="1007765"/>
                </a:cubicBezTo>
                <a:cubicBezTo>
                  <a:pt x="85718" y="1006195"/>
                  <a:pt x="43316" y="1001491"/>
                  <a:pt x="13470" y="998544"/>
                </a:cubicBezTo>
                <a:lnTo>
                  <a:pt x="0" y="997355"/>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1346703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8F544C-16D8-FF8A-7495-6F3D8F74396E}"/>
              </a:ext>
            </a:extLst>
          </p:cNvPr>
          <p:cNvSpPr>
            <a:spLocks noGrp="1"/>
          </p:cNvSpPr>
          <p:nvPr>
            <p:ph type="title"/>
          </p:nvPr>
        </p:nvSpPr>
        <p:spPr>
          <a:xfrm>
            <a:off x="6823878" y="741391"/>
            <a:ext cx="4491821" cy="1616203"/>
          </a:xfrm>
        </p:spPr>
        <p:txBody>
          <a:bodyPr vert="horz" lIns="91440" tIns="45720" rIns="91440" bIns="45720" rtlCol="0" anchor="b">
            <a:normAutofit/>
          </a:bodyPr>
          <a:lstStyle/>
          <a:p>
            <a:r>
              <a:rPr lang="en-US" sz="3400" dirty="0">
                <a:latin typeface="Times New Roman" panose="02020603050405020304" pitchFamily="18" charset="0"/>
                <a:cs typeface="Times New Roman" panose="02020603050405020304" pitchFamily="18" charset="0"/>
              </a:rPr>
              <a:t>CORRELATION</a:t>
            </a:r>
          </a:p>
        </p:txBody>
      </p:sp>
      <p:pic>
        <p:nvPicPr>
          <p:cNvPr id="4" name="Content Placeholder 3" descr="A screenshot of a graph&#10;&#10;Description automatically generated">
            <a:extLst>
              <a:ext uri="{FF2B5EF4-FFF2-40B4-BE49-F238E27FC236}">
                <a16:creationId xmlns:a16="http://schemas.microsoft.com/office/drawing/2014/main" id="{F079E4D4-937E-9C3F-6B15-0A22F10CFFB5}"/>
              </a:ext>
            </a:extLst>
          </p:cNvPr>
          <p:cNvPicPr>
            <a:picLocks noGrp="1" noChangeAspect="1"/>
          </p:cNvPicPr>
          <p:nvPr>
            <p:ph idx="1"/>
          </p:nvPr>
        </p:nvPicPr>
        <p:blipFill rotWithShape="1">
          <a:blip r:embed="rId2"/>
          <a:srcRect l="14529" r="15917" b="2"/>
          <a:stretch/>
        </p:blipFill>
        <p:spPr>
          <a:xfrm>
            <a:off x="218229" y="0"/>
            <a:ext cx="6095980" cy="6857990"/>
          </a:xfrm>
          <a:prstGeom prst="rect">
            <a:avLst/>
          </a:prstGeom>
        </p:spPr>
      </p:pic>
      <p:grpSp>
        <p:nvGrpSpPr>
          <p:cNvPr id="17" name="Group 10">
            <a:extLst>
              <a:ext uri="{FF2B5EF4-FFF2-40B4-BE49-F238E27FC236}">
                <a16:creationId xmlns:a16="http://schemas.microsoft.com/office/drawing/2014/main" id="{5EFBDE31-BB3E-6CFC-23CD-B5976DA3843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3362" cy="6858000"/>
            <a:chOff x="12068638" y="0"/>
            <a:chExt cx="123362" cy="6858000"/>
          </a:xfrm>
        </p:grpSpPr>
        <p:sp>
          <p:nvSpPr>
            <p:cNvPr id="12" name="Rectangle 11">
              <a:extLst>
                <a:ext uri="{FF2B5EF4-FFF2-40B4-BE49-F238E27FC236}">
                  <a16:creationId xmlns:a16="http://schemas.microsoft.com/office/drawing/2014/main" id="{180A60EC-72BB-121F-556A-E2837FD99A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2">
              <a:extLst>
                <a:ext uri="{FF2B5EF4-FFF2-40B4-BE49-F238E27FC236}">
                  <a16:creationId xmlns:a16="http://schemas.microsoft.com/office/drawing/2014/main" id="{F91A2FAE-D41C-FF5D-B0A0-7808248EDC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4139706"/>
              <a:ext cx="123362" cy="2718294"/>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TextBox 5">
            <a:extLst>
              <a:ext uri="{FF2B5EF4-FFF2-40B4-BE49-F238E27FC236}">
                <a16:creationId xmlns:a16="http://schemas.microsoft.com/office/drawing/2014/main" id="{D932C460-B909-0A2A-1171-6244B5979E7B}"/>
              </a:ext>
            </a:extLst>
          </p:cNvPr>
          <p:cNvSpPr txBox="1"/>
          <p:nvPr/>
        </p:nvSpPr>
        <p:spPr>
          <a:xfrm>
            <a:off x="6823878" y="2533476"/>
            <a:ext cx="4491820" cy="3447832"/>
          </a:xfrm>
          <a:prstGeom prst="rect">
            <a:avLst/>
          </a:prstGeom>
        </p:spPr>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r>
              <a:rPr lang="en-US" sz="2000" b="0" i="0" dirty="0">
                <a:effectLst/>
              </a:rPr>
              <a:t>The final plot visually represents the correlations between variables in the dataset, allowing </a:t>
            </a:r>
            <a:r>
              <a:rPr lang="en-US" sz="2000" dirty="0"/>
              <a:t>us</a:t>
            </a:r>
            <a:r>
              <a:rPr lang="en-US" sz="2000" b="0" i="0" dirty="0">
                <a:effectLst/>
              </a:rPr>
              <a:t> to quickly identify strong positive or negative relationships and weak correlations.</a:t>
            </a:r>
          </a:p>
          <a:p>
            <a:pPr>
              <a:lnSpc>
                <a:spcPct val="90000"/>
              </a:lnSpc>
              <a:spcAft>
                <a:spcPts val="600"/>
              </a:spcAft>
            </a:pPr>
            <a:r>
              <a:rPr lang="en-US" sz="2000" dirty="0"/>
              <a:t>-Results</a:t>
            </a:r>
          </a:p>
          <a:p>
            <a:pPr>
              <a:lnSpc>
                <a:spcPct val="90000"/>
              </a:lnSpc>
              <a:spcAft>
                <a:spcPts val="600"/>
              </a:spcAft>
            </a:pPr>
            <a:r>
              <a:rPr lang="en-US" sz="2000" b="0" i="0" dirty="0">
                <a:effectLst/>
              </a:rPr>
              <a:t> </a:t>
            </a:r>
            <a:r>
              <a:rPr lang="en-US" sz="2000" dirty="0"/>
              <a:t>As we can see K and P are highly correlated</a:t>
            </a:r>
          </a:p>
          <a:p>
            <a:pPr>
              <a:lnSpc>
                <a:spcPct val="90000"/>
              </a:lnSpc>
              <a:spcAft>
                <a:spcPts val="600"/>
              </a:spcAft>
            </a:pPr>
            <a:r>
              <a:rPr lang="en-US" sz="2000" b="0" i="0" dirty="0">
                <a:effectLst/>
              </a:rPr>
              <a:t>Temperature and N are not that much </a:t>
            </a:r>
            <a:r>
              <a:rPr lang="en-US" sz="2000" dirty="0"/>
              <a:t>correlated</a:t>
            </a:r>
            <a:br>
              <a:rPr lang="en-US" sz="2000" b="0" i="0" dirty="0">
                <a:effectLst/>
              </a:rPr>
            </a:br>
            <a:endParaRPr lang="en-US" sz="2000" b="0" i="0" dirty="0">
              <a:effectLst/>
            </a:endParaRPr>
          </a:p>
        </p:txBody>
      </p:sp>
    </p:spTree>
    <p:extLst>
      <p:ext uri="{BB962C8B-B14F-4D97-AF65-F5344CB8AC3E}">
        <p14:creationId xmlns:p14="http://schemas.microsoft.com/office/powerpoint/2010/main" val="15294706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52AB51E-4668-0B95-83A8-3062BF693430}"/>
              </a:ext>
            </a:extLst>
          </p:cNvPr>
          <p:cNvSpPr>
            <a:spLocks noGrp="1"/>
          </p:cNvSpPr>
          <p:nvPr>
            <p:ph type="title"/>
          </p:nvPr>
        </p:nvSpPr>
        <p:spPr>
          <a:xfrm>
            <a:off x="630936" y="640080"/>
            <a:ext cx="4818888" cy="1481328"/>
          </a:xfrm>
        </p:spPr>
        <p:txBody>
          <a:bodyPr anchor="b">
            <a:normAutofit fontScale="90000"/>
          </a:bodyPr>
          <a:lstStyle/>
          <a:p>
            <a:r>
              <a:rPr lang="en-US" sz="3400" dirty="0">
                <a:latin typeface="Times New Roman" panose="02020603050405020304" pitchFamily="18" charset="0"/>
                <a:cs typeface="Times New Roman" panose="02020603050405020304" pitchFamily="18" charset="0"/>
              </a:rPr>
              <a:t>MODEL BUILDING</a:t>
            </a:r>
            <a:br>
              <a:rPr lang="en-US" sz="3400" dirty="0">
                <a:latin typeface="Times New Roman" panose="02020603050405020304" pitchFamily="18" charset="0"/>
                <a:cs typeface="Times New Roman" panose="02020603050405020304" pitchFamily="18" charset="0"/>
              </a:rPr>
            </a:br>
            <a:br>
              <a:rPr lang="en-US" sz="3400" dirty="0">
                <a:latin typeface="Times New Roman" panose="02020603050405020304" pitchFamily="18" charset="0"/>
                <a:cs typeface="Times New Roman" panose="02020603050405020304" pitchFamily="18" charset="0"/>
              </a:rPr>
            </a:br>
            <a:r>
              <a:rPr lang="en-US" sz="3800" dirty="0"/>
              <a:t>1. </a:t>
            </a:r>
            <a:r>
              <a:rPr lang="en-US" sz="3800" dirty="0">
                <a:latin typeface="Times New Roman" panose="02020603050405020304" pitchFamily="18" charset="0"/>
                <a:cs typeface="Times New Roman" panose="02020603050405020304" pitchFamily="18" charset="0"/>
              </a:rPr>
              <a:t>Logistic </a:t>
            </a:r>
            <a:r>
              <a:rPr lang="en-US" sz="3800" dirty="0" err="1">
                <a:latin typeface="Times New Roman" panose="02020603050405020304" pitchFamily="18" charset="0"/>
                <a:cs typeface="Times New Roman" panose="02020603050405020304" pitchFamily="18" charset="0"/>
              </a:rPr>
              <a:t>Regresssion</a:t>
            </a:r>
            <a:endParaRPr lang="en-US" sz="3800" dirty="0">
              <a:latin typeface="Times New Roman" panose="02020603050405020304" pitchFamily="18" charset="0"/>
              <a:cs typeface="Times New Roman" panose="02020603050405020304" pitchFamily="18" charset="0"/>
            </a:endParaRPr>
          </a:p>
        </p:txBody>
      </p:sp>
      <p:sp>
        <p:nvSpPr>
          <p:cNvPr id="18"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A7A1B08-C94B-2BD5-D3DD-2EDF04052455}"/>
              </a:ext>
            </a:extLst>
          </p:cNvPr>
          <p:cNvSpPr>
            <a:spLocks noGrp="1"/>
          </p:cNvSpPr>
          <p:nvPr>
            <p:ph idx="1"/>
          </p:nvPr>
        </p:nvSpPr>
        <p:spPr>
          <a:xfrm>
            <a:off x="630936" y="2660904"/>
            <a:ext cx="4818888" cy="3547872"/>
          </a:xfrm>
        </p:spPr>
        <p:txBody>
          <a:bodyPr anchor="t">
            <a:normAutofit/>
          </a:bodyPr>
          <a:lstStyle/>
          <a:p>
            <a:pPr marL="0" indent="0">
              <a:buNone/>
            </a:pPr>
            <a:r>
              <a:rPr lang="en-IN" sz="1500" dirty="0"/>
              <a:t>In logistic regression, the relationship between the independent variables (K, P, rainfall, temperature , etc.) and the dependent variable (Crops) is </a:t>
            </a:r>
            <a:r>
              <a:rPr lang="en-IN" sz="1500" dirty="0" err="1"/>
              <a:t>modeled</a:t>
            </a:r>
            <a:r>
              <a:rPr lang="en-IN" sz="1500" dirty="0"/>
              <a:t> using the logistic function.</a:t>
            </a:r>
          </a:p>
          <a:p>
            <a:pPr marL="0" indent="0">
              <a:buNone/>
            </a:pPr>
            <a:r>
              <a:rPr lang="en-IN" sz="1500" dirty="0">
                <a:effectLst/>
                <a:latin typeface="Calibri" panose="020F0502020204030204" pitchFamily="34" charset="0"/>
                <a:ea typeface="Calibri" panose="020F0502020204030204" pitchFamily="34" charset="0"/>
                <a:cs typeface="Times New Roman" panose="02020603050405020304" pitchFamily="18" charset="0"/>
              </a:rPr>
              <a:t>The fit method is used to train the model using the </a:t>
            </a:r>
            <a:r>
              <a:rPr lang="en-IN" sz="1500" dirty="0" err="1">
                <a:effectLst/>
                <a:latin typeface="Calibri" panose="020F0502020204030204" pitchFamily="34" charset="0"/>
                <a:ea typeface="Calibri" panose="020F0502020204030204" pitchFamily="34" charset="0"/>
                <a:cs typeface="Times New Roman" panose="02020603050405020304" pitchFamily="18" charset="0"/>
              </a:rPr>
              <a:t>x_train</a:t>
            </a:r>
            <a:r>
              <a:rPr lang="en-IN" sz="1500" dirty="0">
                <a:effectLst/>
                <a:latin typeface="Calibri" panose="020F0502020204030204" pitchFamily="34" charset="0"/>
                <a:ea typeface="Calibri" panose="020F0502020204030204" pitchFamily="34" charset="0"/>
                <a:cs typeface="Times New Roman" panose="02020603050405020304" pitchFamily="18" charset="0"/>
              </a:rPr>
              <a:t> (K,P, </a:t>
            </a:r>
            <a:r>
              <a:rPr lang="en-IN" sz="1500" dirty="0" err="1">
                <a:effectLst/>
                <a:latin typeface="Calibri" panose="020F0502020204030204" pitchFamily="34" charset="0"/>
                <a:ea typeface="Calibri" panose="020F0502020204030204" pitchFamily="34" charset="0"/>
                <a:cs typeface="Times New Roman" panose="02020603050405020304" pitchFamily="18" charset="0"/>
              </a:rPr>
              <a:t>te</a:t>
            </a:r>
            <a:r>
              <a:rPr lang="en-IN" sz="1500" dirty="0" err="1">
                <a:latin typeface="Calibri" panose="020F0502020204030204" pitchFamily="34" charset="0"/>
                <a:ea typeface="Calibri" panose="020F0502020204030204" pitchFamily="34" charset="0"/>
                <a:cs typeface="Times New Roman" panose="02020603050405020304" pitchFamily="18" charset="0"/>
              </a:rPr>
              <a:t>meparture</a:t>
            </a:r>
            <a:r>
              <a:rPr lang="en-IN" sz="1500" dirty="0">
                <a:latin typeface="Calibri" panose="020F0502020204030204" pitchFamily="34" charset="0"/>
                <a:ea typeface="Calibri" panose="020F0502020204030204" pitchFamily="34" charset="0"/>
                <a:cs typeface="Times New Roman" panose="02020603050405020304" pitchFamily="18" charset="0"/>
              </a:rPr>
              <a:t>, rainfall</a:t>
            </a:r>
            <a:r>
              <a:rPr lang="en-IN" sz="1500" dirty="0">
                <a:effectLst/>
                <a:latin typeface="Calibri" panose="020F0502020204030204" pitchFamily="34" charset="0"/>
                <a:ea typeface="Calibri" panose="020F0502020204030204" pitchFamily="34" charset="0"/>
                <a:cs typeface="Times New Roman" panose="02020603050405020304" pitchFamily="18" charset="0"/>
              </a:rPr>
              <a:t>) and </a:t>
            </a:r>
            <a:r>
              <a:rPr lang="en-IN" sz="1500" dirty="0" err="1">
                <a:effectLst/>
                <a:latin typeface="Calibri" panose="020F0502020204030204" pitchFamily="34" charset="0"/>
                <a:ea typeface="Calibri" panose="020F0502020204030204" pitchFamily="34" charset="0"/>
                <a:cs typeface="Times New Roman" panose="02020603050405020304" pitchFamily="18" charset="0"/>
              </a:rPr>
              <a:t>y_train</a:t>
            </a:r>
            <a:r>
              <a:rPr lang="en-IN" sz="1500" dirty="0">
                <a:effectLst/>
                <a:latin typeface="Calibri" panose="020F0502020204030204" pitchFamily="34" charset="0"/>
                <a:ea typeface="Calibri" panose="020F0502020204030204" pitchFamily="34" charset="0"/>
                <a:cs typeface="Times New Roman" panose="02020603050405020304" pitchFamily="18" charset="0"/>
              </a:rPr>
              <a:t> (crop). After training, the model is used to predict the outcomes for the </a:t>
            </a:r>
            <a:r>
              <a:rPr lang="en-IN" sz="1500" dirty="0" err="1">
                <a:effectLst/>
                <a:latin typeface="Calibri" panose="020F0502020204030204" pitchFamily="34" charset="0"/>
                <a:ea typeface="Calibri" panose="020F0502020204030204" pitchFamily="34" charset="0"/>
                <a:cs typeface="Times New Roman" panose="02020603050405020304" pitchFamily="18" charset="0"/>
              </a:rPr>
              <a:t>x_test</a:t>
            </a:r>
            <a:r>
              <a:rPr lang="en-IN" sz="1500" dirty="0">
                <a:effectLst/>
                <a:latin typeface="Calibri" panose="020F0502020204030204" pitchFamily="34" charset="0"/>
                <a:ea typeface="Calibri" panose="020F0502020204030204" pitchFamily="34" charset="0"/>
                <a:cs typeface="Times New Roman" panose="02020603050405020304" pitchFamily="18" charset="0"/>
              </a:rPr>
              <a:t> data set. </a:t>
            </a:r>
            <a:endParaRPr lang="en-IN" sz="1500"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r>
              <a:rPr lang="en-IN" sz="1500" u="sng" dirty="0">
                <a:effectLst/>
                <a:latin typeface="Calibri" panose="020F0502020204030204" pitchFamily="34" charset="0"/>
                <a:ea typeface="Calibri" panose="020F0502020204030204" pitchFamily="34" charset="0"/>
                <a:cs typeface="Times New Roman" panose="02020603050405020304" pitchFamily="18" charset="0"/>
              </a:rPr>
              <a:t>Model Accuracy</a:t>
            </a:r>
            <a:r>
              <a:rPr lang="en-IN" sz="1500" dirty="0">
                <a:effectLst/>
                <a:latin typeface="Calibri" panose="020F0502020204030204" pitchFamily="34" charset="0"/>
                <a:ea typeface="Calibri" panose="020F0502020204030204" pitchFamily="34" charset="0"/>
                <a:cs typeface="Times New Roman" panose="02020603050405020304" pitchFamily="18" charset="0"/>
              </a:rPr>
              <a:t>: The code calculates the accuracy of the model. The accuracy is a measure of the proportion of correct predictions out of all predictions. Th report helps to understand the model's effectiveness and identify potential areas for improvement.</a:t>
            </a:r>
          </a:p>
          <a:p>
            <a:pPr marL="0" indent="0">
              <a:buNone/>
            </a:pPr>
            <a:endParaRPr lang="en-IN" sz="15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sz="15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sz="1500" dirty="0"/>
          </a:p>
        </p:txBody>
      </p:sp>
      <p:pic>
        <p:nvPicPr>
          <p:cNvPr id="4" name="Picture 3" descr="A screenshot of a document&#10;&#10;Description automatically generated">
            <a:extLst>
              <a:ext uri="{FF2B5EF4-FFF2-40B4-BE49-F238E27FC236}">
                <a16:creationId xmlns:a16="http://schemas.microsoft.com/office/drawing/2014/main" id="{1E708E34-5DB9-2BEF-89B5-F21753E22294}"/>
              </a:ext>
            </a:extLst>
          </p:cNvPr>
          <p:cNvPicPr>
            <a:picLocks noChangeAspect="1"/>
          </p:cNvPicPr>
          <p:nvPr/>
        </p:nvPicPr>
        <p:blipFill rotWithShape="1">
          <a:blip r:embed="rId2"/>
          <a:srcRect b="8010"/>
          <a:stretch/>
        </p:blipFill>
        <p:spPr>
          <a:xfrm>
            <a:off x="6145420" y="640080"/>
            <a:ext cx="5366224" cy="5577840"/>
          </a:xfrm>
          <a:prstGeom prst="rect">
            <a:avLst/>
          </a:prstGeom>
        </p:spPr>
      </p:pic>
    </p:spTree>
    <p:extLst>
      <p:ext uri="{BB962C8B-B14F-4D97-AF65-F5344CB8AC3E}">
        <p14:creationId xmlns:p14="http://schemas.microsoft.com/office/powerpoint/2010/main" val="12060481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5D0E055-18BB-0CD5-52D6-CCC6D371B9C1}"/>
              </a:ext>
            </a:extLst>
          </p:cNvPr>
          <p:cNvSpPr>
            <a:spLocks noGrp="1"/>
          </p:cNvSpPr>
          <p:nvPr>
            <p:ph type="title"/>
          </p:nvPr>
        </p:nvSpPr>
        <p:spPr>
          <a:xfrm>
            <a:off x="630936" y="640080"/>
            <a:ext cx="4818888" cy="1481328"/>
          </a:xfrm>
        </p:spPr>
        <p:txBody>
          <a:bodyPr anchor="b">
            <a:normAutofit/>
          </a:bodyPr>
          <a:lstStyle/>
          <a:p>
            <a:r>
              <a:rPr lang="en-US" sz="3600" dirty="0">
                <a:latin typeface="Times New Roman" panose="02020603050405020304" pitchFamily="18" charset="0"/>
                <a:cs typeface="Times New Roman" panose="02020603050405020304" pitchFamily="18" charset="0"/>
              </a:rPr>
              <a:t>2. Decision Tree</a:t>
            </a:r>
          </a:p>
        </p:txBody>
      </p:sp>
      <p:sp>
        <p:nvSpPr>
          <p:cNvPr id="23"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E117932-468A-5597-6C8E-99D5AEAEC1EA}"/>
              </a:ext>
            </a:extLst>
          </p:cNvPr>
          <p:cNvSpPr>
            <a:spLocks noGrp="1"/>
          </p:cNvSpPr>
          <p:nvPr>
            <p:ph idx="1"/>
          </p:nvPr>
        </p:nvSpPr>
        <p:spPr>
          <a:xfrm>
            <a:off x="630936" y="2660904"/>
            <a:ext cx="4818888" cy="3547872"/>
          </a:xfrm>
        </p:spPr>
        <p:txBody>
          <a:bodyPr anchor="t">
            <a:normAutofit/>
          </a:bodyPr>
          <a:lstStyle/>
          <a:p>
            <a:pPr marL="0" indent="0">
              <a:buNone/>
            </a:pPr>
            <a:r>
              <a:rPr lang="en-IN" sz="1400"/>
              <a:t>A decision tree is a supervised learning algorithm used for both classification and regression tasks. It is a tree-like structure where each internal node represents a test on an attribute (feature), each branch represents an outcome of the test, and each leaf node represents a class label (for classification) or a continuous value (for regression).</a:t>
            </a:r>
          </a:p>
          <a:p>
            <a:pPr>
              <a:buFont typeface="Arial" panose="020B0604020202020204" pitchFamily="34" charset="0"/>
              <a:buChar char="•"/>
            </a:pPr>
            <a:r>
              <a:rPr lang="en-IN" sz="1400"/>
              <a:t>The fit method trains the decision tree using the x_train (K, P, Tempearture, Rainfall) and y_train (Crop)..</a:t>
            </a:r>
          </a:p>
          <a:p>
            <a:pPr>
              <a:buFont typeface="Arial" panose="020B0604020202020204" pitchFamily="34" charset="0"/>
              <a:buChar char="•"/>
            </a:pPr>
            <a:r>
              <a:rPr lang="en-IN" sz="1400"/>
              <a:t>Predicting Outcomes: After training, the model predicts the outcomes for the x_test data set. </a:t>
            </a:r>
          </a:p>
          <a:p>
            <a:pPr>
              <a:buFont typeface="Arial" panose="020B0604020202020204" pitchFamily="34" charset="0"/>
              <a:buChar char="•"/>
            </a:pPr>
            <a:r>
              <a:rPr lang="en-IN" sz="1400"/>
              <a:t>Model Accuracy: The model calculates the accuracy of the decision tree model by comparing the predicted outcomes (y_pred_tree) with the actual outcomes (y_test). </a:t>
            </a:r>
          </a:p>
          <a:p>
            <a:pPr marL="0" indent="0">
              <a:buNone/>
            </a:pPr>
            <a:br>
              <a:rPr lang="en-IN" sz="1400"/>
            </a:br>
            <a:endParaRPr lang="en-US" sz="1400"/>
          </a:p>
        </p:txBody>
      </p:sp>
      <p:pic>
        <p:nvPicPr>
          <p:cNvPr id="4" name="Picture 3" descr="A table of numbers with black text&#10;&#10;Description automatically generated with medium confidence">
            <a:extLst>
              <a:ext uri="{FF2B5EF4-FFF2-40B4-BE49-F238E27FC236}">
                <a16:creationId xmlns:a16="http://schemas.microsoft.com/office/drawing/2014/main" id="{4744FEFF-1669-C5C3-291F-2867D47FC738}"/>
              </a:ext>
            </a:extLst>
          </p:cNvPr>
          <p:cNvPicPr>
            <a:picLocks noChangeAspect="1"/>
          </p:cNvPicPr>
          <p:nvPr/>
        </p:nvPicPr>
        <p:blipFill rotWithShape="1">
          <a:blip r:embed="rId2"/>
          <a:srcRect t="2200" r="-2" b="-2"/>
          <a:stretch/>
        </p:blipFill>
        <p:spPr>
          <a:xfrm>
            <a:off x="6311948" y="640080"/>
            <a:ext cx="5033167" cy="5577840"/>
          </a:xfrm>
          <a:prstGeom prst="rect">
            <a:avLst/>
          </a:prstGeom>
        </p:spPr>
      </p:pic>
    </p:spTree>
    <p:extLst>
      <p:ext uri="{BB962C8B-B14F-4D97-AF65-F5344CB8AC3E}">
        <p14:creationId xmlns:p14="http://schemas.microsoft.com/office/powerpoint/2010/main" val="193521998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2677</TotalTime>
  <Words>1128</Words>
  <Application>Microsoft Macintosh PowerPoint</Application>
  <PresentationFormat>Widescreen</PresentationFormat>
  <Paragraphs>68</Paragraphs>
  <Slides>14</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Arial</vt:lpstr>
      <vt:lpstr>Calibri</vt:lpstr>
      <vt:lpstr>Calibri Light</vt:lpstr>
      <vt:lpstr>Söhne</vt:lpstr>
      <vt:lpstr>Times New Roman</vt:lpstr>
      <vt:lpstr>Office Theme</vt:lpstr>
      <vt:lpstr>PowerPoint Presentation</vt:lpstr>
      <vt:lpstr>INTRODUCTION </vt:lpstr>
      <vt:lpstr>STEPS REQUIRED </vt:lpstr>
      <vt:lpstr>DATA VISUALIZATION</vt:lpstr>
      <vt:lpstr>For each attribute, the code calculates and displays the following statistics: Minimum value: The lowest recorded value in the dataset for the selected crop type. Average value: The mean or average of the data. Maximum value: The highest recorded value for the crop. </vt:lpstr>
      <vt:lpstr>PowerPoint Presentation</vt:lpstr>
      <vt:lpstr>CORRELATION</vt:lpstr>
      <vt:lpstr>MODEL BUILDING  1. Logistic Regresssion</vt:lpstr>
      <vt:lpstr>2. Decision Tree</vt:lpstr>
      <vt:lpstr>3. SVM(Support Vector Machine)</vt:lpstr>
      <vt:lpstr>BEST MODEL</vt:lpstr>
      <vt:lpstr>Prediction of Crops</vt:lpstr>
      <vt:lpstr>RESULT ANALYSIS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Akshita Jain</dc:creator>
  <cp:lastModifiedBy>Akshita Jain</cp:lastModifiedBy>
  <cp:revision>2</cp:revision>
  <dcterms:created xsi:type="dcterms:W3CDTF">2023-01-18T06:52:54Z</dcterms:created>
  <dcterms:modified xsi:type="dcterms:W3CDTF">2024-04-22T19:52:20Z</dcterms:modified>
</cp:coreProperties>
</file>